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handoutMasterIdLst>
    <p:handoutMasterId r:id="rId17"/>
  </p:handoutMasterIdLst>
  <p:sldIdLst>
    <p:sldId id="256" r:id="rId2"/>
    <p:sldId id="258" r:id="rId3"/>
    <p:sldId id="518" r:id="rId4"/>
    <p:sldId id="478" r:id="rId5"/>
    <p:sldId id="522" r:id="rId6"/>
    <p:sldId id="519" r:id="rId7"/>
    <p:sldId id="496" r:id="rId8"/>
    <p:sldId id="479" r:id="rId9"/>
    <p:sldId id="526" r:id="rId10"/>
    <p:sldId id="525" r:id="rId11"/>
    <p:sldId id="480" r:id="rId12"/>
    <p:sldId id="527" r:id="rId13"/>
    <p:sldId id="528" r:id="rId14"/>
    <p:sldId id="498"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46019EC0-C31F-42BE-8556-E7F3D78AEF2C}">
          <p14:sldIdLst>
            <p14:sldId id="256"/>
            <p14:sldId id="258"/>
            <p14:sldId id="518"/>
            <p14:sldId id="478"/>
            <p14:sldId id="522"/>
            <p14:sldId id="519"/>
            <p14:sldId id="496"/>
            <p14:sldId id="479"/>
            <p14:sldId id="526"/>
            <p14:sldId id="525"/>
            <p14:sldId id="480"/>
            <p14:sldId id="527"/>
            <p14:sldId id="528"/>
            <p14:sldId id="498"/>
          </p14:sldIdLst>
        </p14:section>
      </p14:sectionLst>
    </p:ext>
    <p:ext uri="{EFAFB233-063F-42B5-8137-9DF3F51BA10A}">
      <p15:sldGuideLst xmlns:p15="http://schemas.microsoft.com/office/powerpoint/2012/main">
        <p15:guide id="1" pos="3704">
          <p15:clr>
            <a:srgbClr val="A4A3A4"/>
          </p15:clr>
        </p15:guide>
        <p15:guide id="2" orient="horz" pos="215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1807"/>
    <a:srgbClr val="DE0000"/>
    <a:srgbClr val="E301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397" autoAdjust="0"/>
    <p:restoredTop sz="92285" autoAdjust="0"/>
  </p:normalViewPr>
  <p:slideViewPr>
    <p:cSldViewPr snapToGrid="0" showGuides="1">
      <p:cViewPr varScale="1">
        <p:scale>
          <a:sx n="81" d="100"/>
          <a:sy n="81" d="100"/>
        </p:scale>
        <p:origin x="917" y="48"/>
      </p:cViewPr>
      <p:guideLst>
        <p:guide pos="3704"/>
        <p:guide orient="horz" pos="2155"/>
      </p:guideLst>
    </p:cSldViewPr>
  </p:slideViewPr>
  <p:outlineViewPr>
    <p:cViewPr>
      <p:scale>
        <a:sx n="33" d="100"/>
        <a:sy n="33" d="100"/>
      </p:scale>
      <p:origin x="0" y="0"/>
    </p:cViewPr>
  </p:outlineViewPr>
  <p:notesTextViewPr>
    <p:cViewPr>
      <p:scale>
        <a:sx n="1" d="1"/>
        <a:sy n="1" d="1"/>
      </p:scale>
      <p:origin x="0" y="0"/>
    </p:cViewPr>
  </p:notesTextViewPr>
  <p:sorterViewPr>
    <p:cViewPr>
      <p:scale>
        <a:sx n="125" d="100"/>
        <a:sy n="125"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26BF2E67-D4DB-4E3A-91F2-1D313DB8C106}" type="doc">
      <dgm:prSet loTypeId="urn:microsoft.com/office/officeart/2005/8/layout/StepDownProcess#1" loCatId="process" qsTypeId="urn:microsoft.com/office/officeart/2005/8/quickstyle/simple5#1" qsCatId="simple" csTypeId="urn:microsoft.com/office/officeart/2005/8/colors/accent1_2#1" csCatId="accent1" phldr="1"/>
      <dgm:spPr/>
      <dgm:t>
        <a:bodyPr/>
        <a:lstStyle/>
        <a:p>
          <a:endParaRPr lang="zh-CN" altLang="en-US"/>
        </a:p>
      </dgm:t>
    </dgm:pt>
    <dgm:pt modelId="{013267B1-EE36-49E8-9FDE-764F236A4D2D}">
      <dgm:prSet phldrT="[文本]" custT="1"/>
      <dgm:spPr/>
      <dgm:t>
        <a:bodyPr/>
        <a:lstStyle/>
        <a:p>
          <a:r>
            <a:rPr lang="zh-CN" altLang="en-US" sz="2400" b="1" dirty="0">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编程语言</a:t>
          </a:r>
        </a:p>
      </dgm:t>
    </dgm:pt>
    <dgm:pt modelId="{FCED11FD-69B1-4EC0-9FFF-A15A8305D01A}" type="parTrans" cxnId="{4CEAB08D-833A-41F3-A1BB-B6E5C305EE51}">
      <dgm:prSet/>
      <dgm:spPr/>
      <dgm:t>
        <a:bodyPr/>
        <a:lstStyle/>
        <a:p>
          <a:endParaRPr lang="zh-CN" altLang="en-US" sz="2000">
            <a:latin typeface="楷体" panose="02010609060101010101" pitchFamily="49" charset="-122"/>
            <a:ea typeface="楷体" panose="02010609060101010101" pitchFamily="49" charset="-122"/>
          </a:endParaRPr>
        </a:p>
      </dgm:t>
    </dgm:pt>
    <dgm:pt modelId="{7B5D4214-76A3-4115-A8BC-4770BC738B96}" type="sibTrans" cxnId="{4CEAB08D-833A-41F3-A1BB-B6E5C305EE51}">
      <dgm:prSet/>
      <dgm:spPr/>
      <dgm:t>
        <a:bodyPr/>
        <a:lstStyle/>
        <a:p>
          <a:endParaRPr lang="zh-CN" altLang="en-US" sz="2000">
            <a:latin typeface="楷体" panose="02010609060101010101" pitchFamily="49" charset="-122"/>
            <a:ea typeface="楷体" panose="02010609060101010101" pitchFamily="49" charset="-122"/>
          </a:endParaRPr>
        </a:p>
      </dgm:t>
    </dgm:pt>
    <dgm:pt modelId="{8209ADE3-D6BC-4621-95C7-B63FBA41D257}">
      <dgm:prSet phldrT="[文本]" custT="1"/>
      <dgm:spPr/>
      <dgm:t>
        <a:bodyPr/>
        <a:lstStyle/>
        <a:p>
          <a:pPr>
            <a:spcAft>
              <a:spcPts val="0"/>
            </a:spcAft>
            <a:buClr>
              <a:srgbClr val="0070C0"/>
            </a:buClr>
            <a:buFont typeface="Wingdings" panose="05000000000000000000" pitchFamily="2" charset="2"/>
            <a:buChar char="Ø"/>
          </a:pPr>
          <a:r>
            <a:rPr lang="en-US" altLang="zh-CN" sz="1600" dirty="0">
              <a:latin typeface="楷体" panose="02010609060101010101" pitchFamily="49" charset="-122"/>
              <a:ea typeface="楷体" panose="02010609060101010101" pitchFamily="49" charset="-122"/>
            </a:rPr>
            <a:t>C</a:t>
          </a:r>
          <a:endParaRPr lang="zh-CN" altLang="en-US" sz="1600" dirty="0">
            <a:latin typeface="楷体" panose="02010609060101010101" pitchFamily="49" charset="-122"/>
            <a:ea typeface="楷体" panose="02010609060101010101" pitchFamily="49" charset="-122"/>
          </a:endParaRPr>
        </a:p>
      </dgm:t>
    </dgm:pt>
    <dgm:pt modelId="{3367FD23-29A9-4487-A520-5AE618767ACF}" type="parTrans" cxnId="{FD11BD25-DDC9-41C1-8822-032AF527E4FC}">
      <dgm:prSet/>
      <dgm:spPr/>
      <dgm:t>
        <a:bodyPr/>
        <a:lstStyle/>
        <a:p>
          <a:endParaRPr lang="zh-CN" altLang="en-US" sz="2000">
            <a:latin typeface="楷体" panose="02010609060101010101" pitchFamily="49" charset="-122"/>
            <a:ea typeface="楷体" panose="02010609060101010101" pitchFamily="49" charset="-122"/>
          </a:endParaRPr>
        </a:p>
      </dgm:t>
    </dgm:pt>
    <dgm:pt modelId="{AB8D64BC-0CC4-48E1-86C8-1C84C6F309C5}" type="sibTrans" cxnId="{FD11BD25-DDC9-41C1-8822-032AF527E4FC}">
      <dgm:prSet/>
      <dgm:spPr/>
      <dgm:t>
        <a:bodyPr/>
        <a:lstStyle/>
        <a:p>
          <a:endParaRPr lang="zh-CN" altLang="en-US" sz="2000">
            <a:latin typeface="楷体" panose="02010609060101010101" pitchFamily="49" charset="-122"/>
            <a:ea typeface="楷体" panose="02010609060101010101" pitchFamily="49" charset="-122"/>
          </a:endParaRPr>
        </a:p>
      </dgm:t>
    </dgm:pt>
    <dgm:pt modelId="{4D88D7DF-F3FE-4664-9EC9-3C3ADA440B2C}">
      <dgm:prSet phldrT="[文本]" custT="1"/>
      <dgm:spPr/>
      <dgm:t>
        <a:bodyPr/>
        <a:lstStyle/>
        <a:p>
          <a:r>
            <a:rPr lang="zh-CN" altLang="en-US" sz="2400" b="1" dirty="0">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软件</a:t>
          </a:r>
        </a:p>
      </dgm:t>
    </dgm:pt>
    <dgm:pt modelId="{87B03AB7-4BBD-42E8-9063-B56851D6BA12}" type="parTrans" cxnId="{5EAEA913-6362-443D-B25C-8C7C34ED00C3}">
      <dgm:prSet/>
      <dgm:spPr/>
      <dgm:t>
        <a:bodyPr/>
        <a:lstStyle/>
        <a:p>
          <a:endParaRPr lang="zh-CN" altLang="en-US" sz="2000">
            <a:latin typeface="楷体" panose="02010609060101010101" pitchFamily="49" charset="-122"/>
            <a:ea typeface="楷体" panose="02010609060101010101" pitchFamily="49" charset="-122"/>
          </a:endParaRPr>
        </a:p>
      </dgm:t>
    </dgm:pt>
    <dgm:pt modelId="{41D7A32A-E081-4372-A6F0-ECC061A12646}" type="sibTrans" cxnId="{5EAEA913-6362-443D-B25C-8C7C34ED00C3}">
      <dgm:prSet/>
      <dgm:spPr/>
      <dgm:t>
        <a:bodyPr/>
        <a:lstStyle/>
        <a:p>
          <a:endParaRPr lang="zh-CN" altLang="en-US" sz="2000">
            <a:latin typeface="楷体" panose="02010609060101010101" pitchFamily="49" charset="-122"/>
            <a:ea typeface="楷体" panose="02010609060101010101" pitchFamily="49" charset="-122"/>
          </a:endParaRPr>
        </a:p>
      </dgm:t>
    </dgm:pt>
    <dgm:pt modelId="{E7465222-7151-4AD2-9BD9-1DCCE566DA0B}">
      <dgm:prSet phldrT="[文本]" custT="1"/>
      <dgm:spPr/>
      <dgm:t>
        <a:bodyPr/>
        <a:lstStyle/>
        <a:p>
          <a:pPr>
            <a:buClr>
              <a:srgbClr val="0070C0"/>
            </a:buClr>
            <a:buFont typeface="Wingdings" panose="05000000000000000000" pitchFamily="2" charset="2"/>
            <a:buChar char="Ø"/>
          </a:pPr>
          <a:r>
            <a:rPr lang="en-US" altLang="zh-CN" sz="1600" dirty="0">
              <a:latin typeface="楷体" panose="02010609060101010101" pitchFamily="49" charset="-122"/>
              <a:ea typeface="楷体" panose="02010609060101010101" pitchFamily="49" charset="-122"/>
            </a:rPr>
            <a:t>Anaconda</a:t>
          </a:r>
          <a:endParaRPr lang="zh-CN" altLang="en-US" sz="1600" dirty="0">
            <a:latin typeface="楷体" panose="02010609060101010101" pitchFamily="49" charset="-122"/>
            <a:ea typeface="楷体" panose="02010609060101010101" pitchFamily="49" charset="-122"/>
          </a:endParaRPr>
        </a:p>
      </dgm:t>
    </dgm:pt>
    <dgm:pt modelId="{E81B0607-B03C-4A99-8AA7-41727587B306}" type="parTrans" cxnId="{81181A0E-4B05-4E6D-ABBF-CCC52CA02D1A}">
      <dgm:prSet/>
      <dgm:spPr/>
      <dgm:t>
        <a:bodyPr/>
        <a:lstStyle/>
        <a:p>
          <a:endParaRPr lang="zh-CN" altLang="en-US" sz="2000">
            <a:latin typeface="楷体" panose="02010609060101010101" pitchFamily="49" charset="-122"/>
            <a:ea typeface="楷体" panose="02010609060101010101" pitchFamily="49" charset="-122"/>
          </a:endParaRPr>
        </a:p>
      </dgm:t>
    </dgm:pt>
    <dgm:pt modelId="{986C6270-0CE4-46A3-8A5E-3376BFD303CC}" type="sibTrans" cxnId="{81181A0E-4B05-4E6D-ABBF-CCC52CA02D1A}">
      <dgm:prSet/>
      <dgm:spPr/>
      <dgm:t>
        <a:bodyPr/>
        <a:lstStyle/>
        <a:p>
          <a:endParaRPr lang="zh-CN" altLang="en-US" sz="2000">
            <a:latin typeface="楷体" panose="02010609060101010101" pitchFamily="49" charset="-122"/>
            <a:ea typeface="楷体" panose="02010609060101010101" pitchFamily="49" charset="-122"/>
          </a:endParaRPr>
        </a:p>
      </dgm:t>
    </dgm:pt>
    <dgm:pt modelId="{83B1520D-A407-4BDB-A7C6-AEC63889DDE2}">
      <dgm:prSet phldrT="[文本]" custT="1"/>
      <dgm:spPr/>
      <dgm:t>
        <a:bodyPr/>
        <a:lstStyle/>
        <a:p>
          <a:r>
            <a:rPr lang="zh-CN" altLang="en-US" sz="2400" b="1" dirty="0">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硬件</a:t>
          </a:r>
        </a:p>
      </dgm:t>
    </dgm:pt>
    <dgm:pt modelId="{7FFABCA6-D372-4B52-AAA0-D02CC5CFE6CF}" type="parTrans" cxnId="{02E8811E-BAF4-4780-9FB7-6B56146C8302}">
      <dgm:prSet/>
      <dgm:spPr/>
      <dgm:t>
        <a:bodyPr/>
        <a:lstStyle/>
        <a:p>
          <a:endParaRPr lang="zh-CN" altLang="en-US" sz="2000">
            <a:latin typeface="楷体" panose="02010609060101010101" pitchFamily="49" charset="-122"/>
            <a:ea typeface="楷体" panose="02010609060101010101" pitchFamily="49" charset="-122"/>
          </a:endParaRPr>
        </a:p>
      </dgm:t>
    </dgm:pt>
    <dgm:pt modelId="{6C79142E-37E6-46FC-8E79-51515B3781AD}" type="sibTrans" cxnId="{02E8811E-BAF4-4780-9FB7-6B56146C8302}">
      <dgm:prSet/>
      <dgm:spPr/>
      <dgm:t>
        <a:bodyPr/>
        <a:lstStyle/>
        <a:p>
          <a:endParaRPr lang="zh-CN" altLang="en-US" sz="2000">
            <a:latin typeface="楷体" panose="02010609060101010101" pitchFamily="49" charset="-122"/>
            <a:ea typeface="楷体" panose="02010609060101010101" pitchFamily="49" charset="-122"/>
          </a:endParaRPr>
        </a:p>
      </dgm:t>
    </dgm:pt>
    <dgm:pt modelId="{42D6E0E6-6F20-49EB-BF3E-D63E114707D9}">
      <dgm:prSet phldrT="[文本]" custT="1"/>
      <dgm:spPr/>
      <dgm:t>
        <a:bodyPr/>
        <a:lstStyle/>
        <a:p>
          <a:pPr>
            <a:buClr>
              <a:srgbClr val="0070C0"/>
            </a:buClr>
            <a:buFont typeface="Wingdings" panose="05000000000000000000" pitchFamily="2" charset="2"/>
            <a:buChar char="Ø"/>
          </a:pPr>
          <a:endParaRPr lang="zh-CN" altLang="en-US" sz="1600" dirty="0">
            <a:latin typeface="楷体" panose="02010609060101010101" pitchFamily="49" charset="-122"/>
            <a:ea typeface="楷体" panose="02010609060101010101" pitchFamily="49" charset="-122"/>
          </a:endParaRPr>
        </a:p>
      </dgm:t>
    </dgm:pt>
    <dgm:pt modelId="{48A190DF-E20B-46EB-A25A-2041DAC7C781}" type="parTrans" cxnId="{DDB42F6D-EB48-40A0-A80E-6E0D177E19A0}">
      <dgm:prSet/>
      <dgm:spPr/>
      <dgm:t>
        <a:bodyPr/>
        <a:lstStyle/>
        <a:p>
          <a:endParaRPr lang="zh-CN" altLang="en-US" sz="2000">
            <a:latin typeface="楷体" panose="02010609060101010101" pitchFamily="49" charset="-122"/>
            <a:ea typeface="楷体" panose="02010609060101010101" pitchFamily="49" charset="-122"/>
          </a:endParaRPr>
        </a:p>
      </dgm:t>
    </dgm:pt>
    <dgm:pt modelId="{9712EB2F-1409-4D58-8818-26A48D618A4F}" type="sibTrans" cxnId="{DDB42F6D-EB48-40A0-A80E-6E0D177E19A0}">
      <dgm:prSet/>
      <dgm:spPr/>
      <dgm:t>
        <a:bodyPr/>
        <a:lstStyle/>
        <a:p>
          <a:endParaRPr lang="zh-CN" altLang="en-US" sz="2000">
            <a:latin typeface="楷体" panose="02010609060101010101" pitchFamily="49" charset="-122"/>
            <a:ea typeface="楷体" panose="02010609060101010101" pitchFamily="49" charset="-122"/>
          </a:endParaRPr>
        </a:p>
      </dgm:t>
    </dgm:pt>
    <dgm:pt modelId="{BA347779-9F3B-4C36-99A9-B809024AAEDD}">
      <dgm:prSet phldrT="[文本]" custT="1"/>
      <dgm:spPr/>
      <dgm:t>
        <a:bodyPr/>
        <a:lstStyle/>
        <a:p>
          <a:pPr>
            <a:spcAft>
              <a:spcPct val="15000"/>
            </a:spcAft>
          </a:pPr>
          <a:endParaRPr lang="zh-CN" altLang="en-US" sz="1600" dirty="0">
            <a:latin typeface="楷体" panose="02010609060101010101" pitchFamily="49" charset="-122"/>
            <a:ea typeface="楷体" panose="02010609060101010101" pitchFamily="49" charset="-122"/>
          </a:endParaRPr>
        </a:p>
      </dgm:t>
    </dgm:pt>
    <dgm:pt modelId="{810E5612-DE5C-4DEC-B234-7344D96EF949}" type="parTrans" cxnId="{EE74C88A-4643-49AB-813D-75C03BAF73F0}">
      <dgm:prSet/>
      <dgm:spPr/>
      <dgm:t>
        <a:bodyPr/>
        <a:lstStyle/>
        <a:p>
          <a:endParaRPr lang="zh-CN" altLang="en-US" sz="2000">
            <a:latin typeface="楷体" panose="02010609060101010101" pitchFamily="49" charset="-122"/>
            <a:ea typeface="楷体" panose="02010609060101010101" pitchFamily="49" charset="-122"/>
          </a:endParaRPr>
        </a:p>
      </dgm:t>
    </dgm:pt>
    <dgm:pt modelId="{B02915FF-E7FE-4034-933A-A73799718BE8}" type="sibTrans" cxnId="{EE74C88A-4643-49AB-813D-75C03BAF73F0}">
      <dgm:prSet/>
      <dgm:spPr/>
      <dgm:t>
        <a:bodyPr/>
        <a:lstStyle/>
        <a:p>
          <a:endParaRPr lang="zh-CN" altLang="en-US" sz="2000">
            <a:latin typeface="楷体" panose="02010609060101010101" pitchFamily="49" charset="-122"/>
            <a:ea typeface="楷体" panose="02010609060101010101" pitchFamily="49" charset="-122"/>
          </a:endParaRPr>
        </a:p>
      </dgm:t>
    </dgm:pt>
    <dgm:pt modelId="{082836AD-CDC4-4B19-90CE-DE8E4A27095F}">
      <dgm:prSet phldrT="[文本]" custT="1"/>
      <dgm:spPr/>
      <dgm:t>
        <a:bodyPr/>
        <a:lstStyle/>
        <a:p>
          <a:pPr>
            <a:spcAft>
              <a:spcPct val="15000"/>
            </a:spcAft>
          </a:pPr>
          <a:endParaRPr lang="zh-CN" altLang="en-US" sz="1600" dirty="0">
            <a:latin typeface="楷体" panose="02010609060101010101" pitchFamily="49" charset="-122"/>
            <a:ea typeface="楷体" panose="02010609060101010101" pitchFamily="49" charset="-122"/>
          </a:endParaRPr>
        </a:p>
      </dgm:t>
    </dgm:pt>
    <dgm:pt modelId="{364AE9E3-E215-4D4E-8EF9-ECB1C7EBB294}" type="parTrans" cxnId="{4D5C2883-83A1-4AF4-833E-90FEE8B0C265}">
      <dgm:prSet/>
      <dgm:spPr/>
      <dgm:t>
        <a:bodyPr/>
        <a:lstStyle/>
        <a:p>
          <a:endParaRPr lang="zh-CN" altLang="en-US" sz="2000">
            <a:latin typeface="楷体" panose="02010609060101010101" pitchFamily="49" charset="-122"/>
            <a:ea typeface="楷体" panose="02010609060101010101" pitchFamily="49" charset="-122"/>
          </a:endParaRPr>
        </a:p>
      </dgm:t>
    </dgm:pt>
    <dgm:pt modelId="{F4CE823D-41DC-4468-B210-C72D0E4CBDAD}" type="sibTrans" cxnId="{4D5C2883-83A1-4AF4-833E-90FEE8B0C265}">
      <dgm:prSet/>
      <dgm:spPr/>
      <dgm:t>
        <a:bodyPr/>
        <a:lstStyle/>
        <a:p>
          <a:endParaRPr lang="zh-CN" altLang="en-US" sz="2000">
            <a:latin typeface="楷体" panose="02010609060101010101" pitchFamily="49" charset="-122"/>
            <a:ea typeface="楷体" panose="02010609060101010101" pitchFamily="49" charset="-122"/>
          </a:endParaRPr>
        </a:p>
      </dgm:t>
    </dgm:pt>
    <dgm:pt modelId="{B0C041BE-5A68-4FF4-8402-C2DE2A01464E}">
      <dgm:prSet phldrT="[文本]" custT="1"/>
      <dgm:spPr/>
      <dgm:t>
        <a:bodyPr/>
        <a:lstStyle/>
        <a:p>
          <a:pPr>
            <a:spcAft>
              <a:spcPts val="0"/>
            </a:spcAft>
            <a:buClr>
              <a:srgbClr val="0070C0"/>
            </a:buClr>
            <a:buFont typeface="Wingdings" panose="05000000000000000000" pitchFamily="2" charset="2"/>
            <a:buChar char="Ø"/>
          </a:pPr>
          <a:r>
            <a:rPr lang="en-US" altLang="zh-CN" sz="1600" dirty="0">
              <a:latin typeface="楷体" panose="02010609060101010101" pitchFamily="49" charset="-122"/>
              <a:ea typeface="楷体" panose="02010609060101010101" pitchFamily="49" charset="-122"/>
            </a:rPr>
            <a:t>python</a:t>
          </a:r>
          <a:endParaRPr lang="zh-CN" altLang="en-US" sz="1600" dirty="0">
            <a:latin typeface="楷体" panose="02010609060101010101" pitchFamily="49" charset="-122"/>
            <a:ea typeface="楷体" panose="02010609060101010101" pitchFamily="49" charset="-122"/>
          </a:endParaRPr>
        </a:p>
      </dgm:t>
    </dgm:pt>
    <dgm:pt modelId="{C0F25056-3E0F-4F78-8111-D567A81457E2}" type="parTrans" cxnId="{90351F02-175A-4B19-A0C7-1A687D4B8B6C}">
      <dgm:prSet/>
      <dgm:spPr/>
      <dgm:t>
        <a:bodyPr/>
        <a:lstStyle/>
        <a:p>
          <a:endParaRPr lang="zh-CN" altLang="en-US" sz="2000">
            <a:latin typeface="楷体" panose="02010609060101010101" pitchFamily="49" charset="-122"/>
            <a:ea typeface="楷体" panose="02010609060101010101" pitchFamily="49" charset="-122"/>
          </a:endParaRPr>
        </a:p>
      </dgm:t>
    </dgm:pt>
    <dgm:pt modelId="{438A8202-E797-47FF-949E-FBD11F143637}" type="sibTrans" cxnId="{90351F02-175A-4B19-A0C7-1A687D4B8B6C}">
      <dgm:prSet/>
      <dgm:spPr/>
      <dgm:t>
        <a:bodyPr/>
        <a:lstStyle/>
        <a:p>
          <a:endParaRPr lang="zh-CN" altLang="en-US" sz="2000">
            <a:latin typeface="楷体" panose="02010609060101010101" pitchFamily="49" charset="-122"/>
            <a:ea typeface="楷体" panose="02010609060101010101" pitchFamily="49" charset="-122"/>
          </a:endParaRPr>
        </a:p>
      </dgm:t>
    </dgm:pt>
    <dgm:pt modelId="{68166BC0-B65D-407E-9435-6107CF50971D}">
      <dgm:prSet phldrT="[文本]" custT="1"/>
      <dgm:spPr/>
      <dgm:t>
        <a:bodyPr/>
        <a:lstStyle/>
        <a:p>
          <a:pPr>
            <a:buClr>
              <a:srgbClr val="0070C0"/>
            </a:buClr>
            <a:buFont typeface="Wingdings" panose="05000000000000000000" pitchFamily="2" charset="2"/>
            <a:buChar char="Ø"/>
          </a:pPr>
          <a:r>
            <a:rPr lang="en-US" altLang="zh-CN" sz="1600" dirty="0" err="1">
              <a:latin typeface="楷体" panose="02010609060101010101" pitchFamily="49" charset="-122"/>
              <a:ea typeface="楷体" panose="02010609060101010101" pitchFamily="49" charset="-122"/>
            </a:rPr>
            <a:t>Openmv</a:t>
          </a:r>
          <a:endParaRPr lang="zh-CN" altLang="en-US" sz="1600" dirty="0">
            <a:latin typeface="楷体" panose="02010609060101010101" pitchFamily="49" charset="-122"/>
            <a:ea typeface="楷体" panose="02010609060101010101" pitchFamily="49" charset="-122"/>
          </a:endParaRPr>
        </a:p>
      </dgm:t>
    </dgm:pt>
    <dgm:pt modelId="{D31A4215-E631-4096-B020-7078B8BA01BC}" type="parTrans" cxnId="{B0D8033C-D210-43E0-B41E-7A68D70839B3}">
      <dgm:prSet/>
      <dgm:spPr/>
      <dgm:t>
        <a:bodyPr/>
        <a:lstStyle/>
        <a:p>
          <a:endParaRPr lang="zh-CN" altLang="en-US" sz="2000">
            <a:latin typeface="楷体" panose="02010609060101010101" pitchFamily="49" charset="-122"/>
            <a:ea typeface="楷体" panose="02010609060101010101" pitchFamily="49" charset="-122"/>
          </a:endParaRPr>
        </a:p>
      </dgm:t>
    </dgm:pt>
    <dgm:pt modelId="{11314B52-819F-43C9-9DB3-E571659CF2E7}" type="sibTrans" cxnId="{B0D8033C-D210-43E0-B41E-7A68D70839B3}">
      <dgm:prSet/>
      <dgm:spPr/>
      <dgm:t>
        <a:bodyPr/>
        <a:lstStyle/>
        <a:p>
          <a:endParaRPr lang="zh-CN" altLang="en-US" sz="2000">
            <a:latin typeface="楷体" panose="02010609060101010101" pitchFamily="49" charset="-122"/>
            <a:ea typeface="楷体" panose="02010609060101010101" pitchFamily="49" charset="-122"/>
          </a:endParaRPr>
        </a:p>
      </dgm:t>
    </dgm:pt>
    <dgm:pt modelId="{8EE8560D-0E36-4973-8A50-97A57B9D37C9}">
      <dgm:prSet phldrT="[文本]" custT="1"/>
      <dgm:spPr/>
      <dgm:t>
        <a:bodyPr/>
        <a:lstStyle/>
        <a:p>
          <a:endParaRPr lang="zh-CN" altLang="en-US" sz="1600" dirty="0">
            <a:latin typeface="楷体" panose="02010609060101010101" pitchFamily="49" charset="-122"/>
            <a:ea typeface="楷体" panose="02010609060101010101" pitchFamily="49" charset="-122"/>
          </a:endParaRPr>
        </a:p>
      </dgm:t>
    </dgm:pt>
    <dgm:pt modelId="{14D3231D-2CAF-4B3B-AFD0-5B61C2D1E6E9}" type="parTrans" cxnId="{88C35C53-CCDD-4819-B692-8BDBF2038975}">
      <dgm:prSet/>
      <dgm:spPr/>
      <dgm:t>
        <a:bodyPr/>
        <a:lstStyle/>
        <a:p>
          <a:endParaRPr lang="zh-CN" altLang="en-US" sz="2000">
            <a:latin typeface="楷体" panose="02010609060101010101" pitchFamily="49" charset="-122"/>
            <a:ea typeface="楷体" panose="02010609060101010101" pitchFamily="49" charset="-122"/>
          </a:endParaRPr>
        </a:p>
      </dgm:t>
    </dgm:pt>
    <dgm:pt modelId="{83FDE6DA-377D-4FD9-99E4-BAE8DC3F0551}" type="sibTrans" cxnId="{88C35C53-CCDD-4819-B692-8BDBF2038975}">
      <dgm:prSet/>
      <dgm:spPr/>
      <dgm:t>
        <a:bodyPr/>
        <a:lstStyle/>
        <a:p>
          <a:endParaRPr lang="zh-CN" altLang="en-US" sz="2000">
            <a:latin typeface="楷体" panose="02010609060101010101" pitchFamily="49" charset="-122"/>
            <a:ea typeface="楷体" panose="02010609060101010101" pitchFamily="49" charset="-122"/>
          </a:endParaRPr>
        </a:p>
      </dgm:t>
    </dgm:pt>
    <dgm:pt modelId="{4DD48EE7-8203-493B-8D62-1516A32AD0E7}">
      <dgm:prSet phldrT="[文本]" custT="1"/>
      <dgm:spPr/>
      <dgm:t>
        <a:bodyPr/>
        <a:lstStyle/>
        <a:p>
          <a:pPr>
            <a:buClr>
              <a:srgbClr val="0070C0"/>
            </a:buClr>
            <a:buFont typeface="Wingdings" panose="05000000000000000000" pitchFamily="2" charset="2"/>
            <a:buChar char="Ø"/>
          </a:pPr>
          <a:r>
            <a:rPr lang="en-US" altLang="zh-CN" sz="1600" dirty="0" err="1">
              <a:latin typeface="楷体" panose="02010609060101010101" pitchFamily="49" charset="-122"/>
              <a:ea typeface="楷体" panose="02010609060101010101" pitchFamily="49" charset="-122"/>
            </a:rPr>
            <a:t>Opencv</a:t>
          </a:r>
          <a:endParaRPr lang="zh-CN" altLang="en-US" sz="1600" dirty="0">
            <a:latin typeface="楷体" panose="02010609060101010101" pitchFamily="49" charset="-122"/>
            <a:ea typeface="楷体" panose="02010609060101010101" pitchFamily="49" charset="-122"/>
          </a:endParaRPr>
        </a:p>
      </dgm:t>
    </dgm:pt>
    <dgm:pt modelId="{D567EF41-C3C8-4277-AC2D-5E4D6E52D188}" type="parTrans" cxnId="{9F43D735-B7E4-46C8-8011-5C20B8430BC0}">
      <dgm:prSet/>
      <dgm:spPr/>
      <dgm:t>
        <a:bodyPr/>
        <a:lstStyle/>
        <a:p>
          <a:endParaRPr lang="zh-CN" altLang="en-US"/>
        </a:p>
      </dgm:t>
    </dgm:pt>
    <dgm:pt modelId="{78842F97-C7D4-429F-999C-DC382E3F2DB4}" type="sibTrans" cxnId="{9F43D735-B7E4-46C8-8011-5C20B8430BC0}">
      <dgm:prSet/>
      <dgm:spPr/>
      <dgm:t>
        <a:bodyPr/>
        <a:lstStyle/>
        <a:p>
          <a:endParaRPr lang="zh-CN" altLang="en-US"/>
        </a:p>
      </dgm:t>
    </dgm:pt>
    <dgm:pt modelId="{01F21995-64B3-448F-9A72-C54DA81324E1}">
      <dgm:prSet phldrT="[文本]" custT="1"/>
      <dgm:spPr/>
      <dgm:t>
        <a:bodyPr/>
        <a:lstStyle/>
        <a:p>
          <a:pPr>
            <a:buClr>
              <a:srgbClr val="0070C0"/>
            </a:buClr>
            <a:buFont typeface="Wingdings" panose="05000000000000000000" pitchFamily="2" charset="2"/>
            <a:buChar char="Ø"/>
          </a:pPr>
          <a:r>
            <a:rPr lang="en-US" altLang="zh-CN" sz="1600" dirty="0" err="1">
              <a:latin typeface="楷体" panose="02010609060101010101" pitchFamily="49" charset="-122"/>
              <a:ea typeface="楷体" panose="02010609060101010101" pitchFamily="49" charset="-122"/>
            </a:rPr>
            <a:t>Numpy</a:t>
          </a:r>
          <a:r>
            <a:rPr lang="en-US" altLang="zh-CN" sz="1600" dirty="0">
              <a:latin typeface="楷体" panose="02010609060101010101" pitchFamily="49" charset="-122"/>
              <a:ea typeface="楷体" panose="02010609060101010101" pitchFamily="49" charset="-122"/>
            </a:rPr>
            <a:t>    .</a:t>
          </a:r>
          <a:r>
            <a:rPr lang="en-US" altLang="zh-CN" sz="1600" dirty="0" err="1">
              <a:latin typeface="楷体" panose="02010609060101010101" pitchFamily="49" charset="-122"/>
              <a:ea typeface="楷体" panose="02010609060101010101" pitchFamily="49" charset="-122"/>
            </a:rPr>
            <a:t>etc</a:t>
          </a:r>
          <a:endParaRPr lang="zh-CN" altLang="en-US" sz="1600" dirty="0">
            <a:latin typeface="楷体" panose="02010609060101010101" pitchFamily="49" charset="-122"/>
            <a:ea typeface="楷体" panose="02010609060101010101" pitchFamily="49" charset="-122"/>
          </a:endParaRPr>
        </a:p>
      </dgm:t>
    </dgm:pt>
    <dgm:pt modelId="{4D996105-FCE9-425E-9C38-4B14B7CABF1D}" type="parTrans" cxnId="{789C2DBC-93FD-42FD-AF53-355819523B29}">
      <dgm:prSet/>
      <dgm:spPr/>
      <dgm:t>
        <a:bodyPr/>
        <a:lstStyle/>
        <a:p>
          <a:endParaRPr lang="zh-CN" altLang="en-US"/>
        </a:p>
      </dgm:t>
    </dgm:pt>
    <dgm:pt modelId="{813A9334-D37A-49D6-957D-685F35E556C4}" type="sibTrans" cxnId="{789C2DBC-93FD-42FD-AF53-355819523B29}">
      <dgm:prSet/>
      <dgm:spPr/>
      <dgm:t>
        <a:bodyPr/>
        <a:lstStyle/>
        <a:p>
          <a:endParaRPr lang="zh-CN" altLang="en-US"/>
        </a:p>
      </dgm:t>
    </dgm:pt>
    <dgm:pt modelId="{396DB35A-30D4-43F4-9AD8-25CB3F898A0D}">
      <dgm:prSet phldrT="[文本]" custT="1"/>
      <dgm:spPr/>
      <dgm:t>
        <a:bodyPr/>
        <a:lstStyle/>
        <a:p>
          <a:pPr>
            <a:buClr>
              <a:srgbClr val="0070C0"/>
            </a:buClr>
            <a:buFont typeface="Wingdings" panose="05000000000000000000" pitchFamily="2" charset="2"/>
            <a:buChar char="Ø"/>
          </a:pPr>
          <a:r>
            <a:rPr lang="zh-CN" altLang="en-US" sz="1600" dirty="0">
              <a:latin typeface="楷体" panose="02010609060101010101" pitchFamily="49" charset="-122"/>
              <a:ea typeface="楷体" panose="02010609060101010101" pitchFamily="49" charset="-122"/>
            </a:rPr>
            <a:t>各种摄像头作为图像输入</a:t>
          </a:r>
        </a:p>
      </dgm:t>
    </dgm:pt>
    <dgm:pt modelId="{0812A04F-CD89-4669-8A0D-7077684E90BC}" type="parTrans" cxnId="{DB2FC612-E5A1-4C4D-9ED5-DAA028E740A6}">
      <dgm:prSet/>
      <dgm:spPr/>
      <dgm:t>
        <a:bodyPr/>
        <a:lstStyle/>
        <a:p>
          <a:endParaRPr lang="zh-CN" altLang="en-US"/>
        </a:p>
      </dgm:t>
    </dgm:pt>
    <dgm:pt modelId="{52F926F3-A5C3-4112-A4FA-378978357D99}" type="sibTrans" cxnId="{DB2FC612-E5A1-4C4D-9ED5-DAA028E740A6}">
      <dgm:prSet/>
      <dgm:spPr/>
      <dgm:t>
        <a:bodyPr/>
        <a:lstStyle/>
        <a:p>
          <a:endParaRPr lang="zh-CN" altLang="en-US"/>
        </a:p>
      </dgm:t>
    </dgm:pt>
    <dgm:pt modelId="{B7D3E55A-8A08-4464-9C38-E6794BB98524}" type="pres">
      <dgm:prSet presAssocID="{26BF2E67-D4DB-4E3A-91F2-1D313DB8C106}" presName="rootnode" presStyleCnt="0">
        <dgm:presLayoutVars>
          <dgm:chMax/>
          <dgm:chPref/>
          <dgm:dir/>
          <dgm:animLvl val="lvl"/>
        </dgm:presLayoutVars>
      </dgm:prSet>
      <dgm:spPr/>
    </dgm:pt>
    <dgm:pt modelId="{1D882D5C-A72D-4EC4-93AD-5FD440373859}" type="pres">
      <dgm:prSet presAssocID="{013267B1-EE36-49E8-9FDE-764F236A4D2D}" presName="composite" presStyleCnt="0"/>
      <dgm:spPr/>
    </dgm:pt>
    <dgm:pt modelId="{E2AA9738-3EC3-4C4D-9596-886E2DCDB549}" type="pres">
      <dgm:prSet presAssocID="{013267B1-EE36-49E8-9FDE-764F236A4D2D}" presName="bentUpArrow1" presStyleLbl="alignImgPlace1" presStyleIdx="0" presStyleCnt="2"/>
      <dgm:spPr/>
    </dgm:pt>
    <dgm:pt modelId="{69405AD1-E4A0-4092-83DC-02E3727FFD33}" type="pres">
      <dgm:prSet presAssocID="{013267B1-EE36-49E8-9FDE-764F236A4D2D}" presName="ParentText" presStyleLbl="node1" presStyleIdx="0" presStyleCnt="3" custScaleY="78281" custLinFactNeighborY="9670">
        <dgm:presLayoutVars>
          <dgm:chMax val="1"/>
          <dgm:chPref val="1"/>
          <dgm:bulletEnabled val="1"/>
        </dgm:presLayoutVars>
      </dgm:prSet>
      <dgm:spPr/>
    </dgm:pt>
    <dgm:pt modelId="{7E359D4E-FF28-4461-9581-3A187ECC7985}" type="pres">
      <dgm:prSet presAssocID="{013267B1-EE36-49E8-9FDE-764F236A4D2D}" presName="ChildText" presStyleLbl="revTx" presStyleIdx="0" presStyleCnt="3" custScaleX="489605" custScaleY="160805" custLinFactX="94970" custLinFactNeighborX="100000" custLinFactNeighborY="36366">
        <dgm:presLayoutVars>
          <dgm:chMax val="0"/>
          <dgm:chPref val="0"/>
          <dgm:bulletEnabled val="1"/>
        </dgm:presLayoutVars>
      </dgm:prSet>
      <dgm:spPr/>
    </dgm:pt>
    <dgm:pt modelId="{ADE2DC08-1667-42FC-BB6C-3ADFC8C54A9D}" type="pres">
      <dgm:prSet presAssocID="{7B5D4214-76A3-4115-A8BC-4770BC738B96}" presName="sibTrans" presStyleCnt="0"/>
      <dgm:spPr/>
    </dgm:pt>
    <dgm:pt modelId="{BD9CD289-54D9-40E7-B77E-98E5C8F5B4A9}" type="pres">
      <dgm:prSet presAssocID="{4D88D7DF-F3FE-4664-9EC9-3C3ADA440B2C}" presName="composite" presStyleCnt="0"/>
      <dgm:spPr/>
    </dgm:pt>
    <dgm:pt modelId="{B29E5970-4996-4CB4-BCD7-BA49012632C2}" type="pres">
      <dgm:prSet presAssocID="{4D88D7DF-F3FE-4664-9EC9-3C3ADA440B2C}" presName="bentUpArrow1" presStyleLbl="alignImgPlace1" presStyleIdx="1" presStyleCnt="2" custLinFactNeighborX="-93719" custLinFactNeighborY="-989"/>
      <dgm:spPr/>
    </dgm:pt>
    <dgm:pt modelId="{D1D3127B-C0AF-4288-937B-F24FC7C4CDEB}" type="pres">
      <dgm:prSet presAssocID="{4D88D7DF-F3FE-4664-9EC9-3C3ADA440B2C}" presName="ParentText" presStyleLbl="node1" presStyleIdx="1" presStyleCnt="3" custScaleY="74991" custLinFactNeighborX="-63375" custLinFactNeighborY="11746">
        <dgm:presLayoutVars>
          <dgm:chMax val="1"/>
          <dgm:chPref val="1"/>
          <dgm:bulletEnabled val="1"/>
        </dgm:presLayoutVars>
      </dgm:prSet>
      <dgm:spPr/>
    </dgm:pt>
    <dgm:pt modelId="{DD3C37EA-DA61-4BD8-B4C3-8F6B5D762596}" type="pres">
      <dgm:prSet presAssocID="{4D88D7DF-F3FE-4664-9EC9-3C3ADA440B2C}" presName="ChildText" presStyleLbl="revTx" presStyleIdx="1" presStyleCnt="3" custScaleX="422019" custLinFactNeighborX="76716" custLinFactNeighborY="14163">
        <dgm:presLayoutVars>
          <dgm:chMax val="0"/>
          <dgm:chPref val="0"/>
          <dgm:bulletEnabled val="1"/>
        </dgm:presLayoutVars>
      </dgm:prSet>
      <dgm:spPr/>
    </dgm:pt>
    <dgm:pt modelId="{3CCFC7E7-8066-4D4E-B001-670FBC6EB48E}" type="pres">
      <dgm:prSet presAssocID="{41D7A32A-E081-4372-A6F0-ECC061A12646}" presName="sibTrans" presStyleCnt="0"/>
      <dgm:spPr/>
    </dgm:pt>
    <dgm:pt modelId="{CBB1195F-C5A0-4BEF-934C-98AC102C5D13}" type="pres">
      <dgm:prSet presAssocID="{83B1520D-A407-4BDB-A7C6-AEC63889DDE2}" presName="composite" presStyleCnt="0"/>
      <dgm:spPr/>
    </dgm:pt>
    <dgm:pt modelId="{0DD3EF19-3F37-4867-A7C4-9F2341A2F3B6}" type="pres">
      <dgm:prSet presAssocID="{83B1520D-A407-4BDB-A7C6-AEC63889DDE2}" presName="ParentText" presStyleLbl="node1" presStyleIdx="2" presStyleCnt="3" custScaleX="82717" custScaleY="60782" custLinFactX="-40429" custLinFactNeighborX="-100000" custLinFactNeighborY="12053">
        <dgm:presLayoutVars>
          <dgm:chMax val="1"/>
          <dgm:chPref val="1"/>
          <dgm:bulletEnabled val="1"/>
        </dgm:presLayoutVars>
      </dgm:prSet>
      <dgm:spPr/>
    </dgm:pt>
    <dgm:pt modelId="{E3D704A9-492A-4F3A-806E-7D7FAA599931}" type="pres">
      <dgm:prSet presAssocID="{83B1520D-A407-4BDB-A7C6-AEC63889DDE2}" presName="FinalChildText" presStyleLbl="revTx" presStyleIdx="2" presStyleCnt="3" custScaleX="383359" custLinFactNeighborX="-56340" custLinFactNeighborY="19293">
        <dgm:presLayoutVars>
          <dgm:chMax val="0"/>
          <dgm:chPref val="0"/>
          <dgm:bulletEnabled val="1"/>
        </dgm:presLayoutVars>
      </dgm:prSet>
      <dgm:spPr/>
    </dgm:pt>
  </dgm:ptLst>
  <dgm:cxnLst>
    <dgm:cxn modelId="{90351F02-175A-4B19-A0C7-1A687D4B8B6C}" srcId="{013267B1-EE36-49E8-9FDE-764F236A4D2D}" destId="{B0C041BE-5A68-4FF4-8402-C2DE2A01464E}" srcOrd="1" destOrd="0" parTransId="{C0F25056-3E0F-4F78-8111-D567A81457E2}" sibTransId="{438A8202-E797-47FF-949E-FBD11F143637}"/>
    <dgm:cxn modelId="{81181A0E-4B05-4E6D-ABBF-CCC52CA02D1A}" srcId="{4D88D7DF-F3FE-4664-9EC9-3C3ADA440B2C}" destId="{E7465222-7151-4AD2-9BD9-1DCCE566DA0B}" srcOrd="0" destOrd="0" parTransId="{E81B0607-B03C-4A99-8AA7-41727587B306}" sibTransId="{986C6270-0CE4-46A3-8A5E-3376BFD303CC}"/>
    <dgm:cxn modelId="{E1802D12-2AAC-4404-84CC-47A7500FFD01}" type="presOf" srcId="{E7465222-7151-4AD2-9BD9-1DCCE566DA0B}" destId="{DD3C37EA-DA61-4BD8-B4C3-8F6B5D762596}" srcOrd="0" destOrd="0" presId="urn:microsoft.com/office/officeart/2005/8/layout/StepDownProcess#1"/>
    <dgm:cxn modelId="{DB2FC612-E5A1-4C4D-9ED5-DAA028E740A6}" srcId="{83B1520D-A407-4BDB-A7C6-AEC63889DDE2}" destId="{396DB35A-30D4-43F4-9AD8-25CB3F898A0D}" srcOrd="2" destOrd="0" parTransId="{0812A04F-CD89-4669-8A0D-7077684E90BC}" sibTransId="{52F926F3-A5C3-4112-A4FA-378978357D99}"/>
    <dgm:cxn modelId="{5EAEA913-6362-443D-B25C-8C7C34ED00C3}" srcId="{26BF2E67-D4DB-4E3A-91F2-1D313DB8C106}" destId="{4D88D7DF-F3FE-4664-9EC9-3C3ADA440B2C}" srcOrd="1" destOrd="0" parTransId="{87B03AB7-4BBD-42E8-9063-B56851D6BA12}" sibTransId="{41D7A32A-E081-4372-A6F0-ECC061A12646}"/>
    <dgm:cxn modelId="{BF3E2914-08FD-44BC-9423-BA4B0B34C111}" type="presOf" srcId="{396DB35A-30D4-43F4-9AD8-25CB3F898A0D}" destId="{E3D704A9-492A-4F3A-806E-7D7FAA599931}" srcOrd="0" destOrd="2" presId="urn:microsoft.com/office/officeart/2005/8/layout/StepDownProcess#1"/>
    <dgm:cxn modelId="{F8A15C14-1BB4-40F9-9D77-D66FA094DA69}" type="presOf" srcId="{01F21995-64B3-448F-9A72-C54DA81324E1}" destId="{DD3C37EA-DA61-4BD8-B4C3-8F6B5D762596}" srcOrd="0" destOrd="2" presId="urn:microsoft.com/office/officeart/2005/8/layout/StepDownProcess#1"/>
    <dgm:cxn modelId="{11342017-7F6B-4B42-92D8-662E5BF440BA}" type="presOf" srcId="{42D6E0E6-6F20-49EB-BF3E-D63E114707D9}" destId="{E3D704A9-492A-4F3A-806E-7D7FAA599931}" srcOrd="0" destOrd="0" presId="urn:microsoft.com/office/officeart/2005/8/layout/StepDownProcess#1"/>
    <dgm:cxn modelId="{02E8811E-BAF4-4780-9FB7-6B56146C8302}" srcId="{26BF2E67-D4DB-4E3A-91F2-1D313DB8C106}" destId="{83B1520D-A407-4BDB-A7C6-AEC63889DDE2}" srcOrd="2" destOrd="0" parTransId="{7FFABCA6-D372-4B52-AAA0-D02CC5CFE6CF}" sibTransId="{6C79142E-37E6-46FC-8E79-51515B3781AD}"/>
    <dgm:cxn modelId="{8DD55520-10E5-44F2-9D8B-B6AD2CF9DAB0}" type="presOf" srcId="{B0C041BE-5A68-4FF4-8402-C2DE2A01464E}" destId="{7E359D4E-FF28-4461-9581-3A187ECC7985}" srcOrd="0" destOrd="1" presId="urn:microsoft.com/office/officeart/2005/8/layout/StepDownProcess#1"/>
    <dgm:cxn modelId="{FD11BD25-DDC9-41C1-8822-032AF527E4FC}" srcId="{013267B1-EE36-49E8-9FDE-764F236A4D2D}" destId="{8209ADE3-D6BC-4621-95C7-B63FBA41D257}" srcOrd="0" destOrd="0" parTransId="{3367FD23-29A9-4487-A520-5AE618767ACF}" sibTransId="{AB8D64BC-0CC4-48E1-86C8-1C84C6F309C5}"/>
    <dgm:cxn modelId="{9F43D735-B7E4-46C8-8011-5C20B8430BC0}" srcId="{4D88D7DF-F3FE-4664-9EC9-3C3ADA440B2C}" destId="{4DD48EE7-8203-493B-8D62-1516A32AD0E7}" srcOrd="1" destOrd="0" parTransId="{D567EF41-C3C8-4277-AC2D-5E4D6E52D188}" sibTransId="{78842F97-C7D4-429F-999C-DC382E3F2DB4}"/>
    <dgm:cxn modelId="{B0D8033C-D210-43E0-B41E-7A68D70839B3}" srcId="{83B1520D-A407-4BDB-A7C6-AEC63889DDE2}" destId="{68166BC0-B65D-407E-9435-6107CF50971D}" srcOrd="1" destOrd="0" parTransId="{D31A4215-E631-4096-B020-7078B8BA01BC}" sibTransId="{11314B52-819F-43C9-9DB3-E571659CF2E7}"/>
    <dgm:cxn modelId="{6799CB42-84BC-47DA-8A3E-FE6877A622C2}" type="presOf" srcId="{BA347779-9F3B-4C36-99A9-B809024AAEDD}" destId="{7E359D4E-FF28-4461-9581-3A187ECC7985}" srcOrd="0" destOrd="3" presId="urn:microsoft.com/office/officeart/2005/8/layout/StepDownProcess#1"/>
    <dgm:cxn modelId="{36622249-E956-4E42-9E10-A394D83C938D}" type="presOf" srcId="{8EE8560D-0E36-4973-8A50-97A57B9D37C9}" destId="{E3D704A9-492A-4F3A-806E-7D7FAA599931}" srcOrd="0" destOrd="3" presId="urn:microsoft.com/office/officeart/2005/8/layout/StepDownProcess#1"/>
    <dgm:cxn modelId="{DDB42F6D-EB48-40A0-A80E-6E0D177E19A0}" srcId="{83B1520D-A407-4BDB-A7C6-AEC63889DDE2}" destId="{42D6E0E6-6F20-49EB-BF3E-D63E114707D9}" srcOrd="0" destOrd="0" parTransId="{48A190DF-E20B-46EB-A25A-2041DAC7C781}" sibTransId="{9712EB2F-1409-4D58-8818-26A48D618A4F}"/>
    <dgm:cxn modelId="{779E9252-3F42-4375-BD15-B49489D4FF07}" type="presOf" srcId="{013267B1-EE36-49E8-9FDE-764F236A4D2D}" destId="{69405AD1-E4A0-4092-83DC-02E3727FFD33}" srcOrd="0" destOrd="0" presId="urn:microsoft.com/office/officeart/2005/8/layout/StepDownProcess#1"/>
    <dgm:cxn modelId="{88C35C53-CCDD-4819-B692-8BDBF2038975}" srcId="{83B1520D-A407-4BDB-A7C6-AEC63889DDE2}" destId="{8EE8560D-0E36-4973-8A50-97A57B9D37C9}" srcOrd="3" destOrd="0" parTransId="{14D3231D-2CAF-4B3B-AFD0-5B61C2D1E6E9}" sibTransId="{83FDE6DA-377D-4FD9-99E4-BAE8DC3F0551}"/>
    <dgm:cxn modelId="{4D5C2883-83A1-4AF4-833E-90FEE8B0C265}" srcId="{013267B1-EE36-49E8-9FDE-764F236A4D2D}" destId="{082836AD-CDC4-4B19-90CE-DE8E4A27095F}" srcOrd="2" destOrd="0" parTransId="{364AE9E3-E215-4D4E-8EF9-ECB1C7EBB294}" sibTransId="{F4CE823D-41DC-4468-B210-C72D0E4CBDAD}"/>
    <dgm:cxn modelId="{EE74C88A-4643-49AB-813D-75C03BAF73F0}" srcId="{013267B1-EE36-49E8-9FDE-764F236A4D2D}" destId="{BA347779-9F3B-4C36-99A9-B809024AAEDD}" srcOrd="3" destOrd="0" parTransId="{810E5612-DE5C-4DEC-B234-7344D96EF949}" sibTransId="{B02915FF-E7FE-4034-933A-A73799718BE8}"/>
    <dgm:cxn modelId="{4CEAB08D-833A-41F3-A1BB-B6E5C305EE51}" srcId="{26BF2E67-D4DB-4E3A-91F2-1D313DB8C106}" destId="{013267B1-EE36-49E8-9FDE-764F236A4D2D}" srcOrd="0" destOrd="0" parTransId="{FCED11FD-69B1-4EC0-9FFF-A15A8305D01A}" sibTransId="{7B5D4214-76A3-4115-A8BC-4770BC738B96}"/>
    <dgm:cxn modelId="{40821AA2-8499-4FE4-90F8-D56ECB162825}" type="presOf" srcId="{83B1520D-A407-4BDB-A7C6-AEC63889DDE2}" destId="{0DD3EF19-3F37-4867-A7C4-9F2341A2F3B6}" srcOrd="0" destOrd="0" presId="urn:microsoft.com/office/officeart/2005/8/layout/StepDownProcess#1"/>
    <dgm:cxn modelId="{789C2DBC-93FD-42FD-AF53-355819523B29}" srcId="{4D88D7DF-F3FE-4664-9EC9-3C3ADA440B2C}" destId="{01F21995-64B3-448F-9A72-C54DA81324E1}" srcOrd="2" destOrd="0" parTransId="{4D996105-FCE9-425E-9C38-4B14B7CABF1D}" sibTransId="{813A9334-D37A-49D6-957D-685F35E556C4}"/>
    <dgm:cxn modelId="{A7E664CE-20B5-49A3-BAFD-AF8CBF2EF14D}" type="presOf" srcId="{4D88D7DF-F3FE-4664-9EC9-3C3ADA440B2C}" destId="{D1D3127B-C0AF-4288-937B-F24FC7C4CDEB}" srcOrd="0" destOrd="0" presId="urn:microsoft.com/office/officeart/2005/8/layout/StepDownProcess#1"/>
    <dgm:cxn modelId="{3246A2CF-9743-483E-BA9C-DCF19D6D2EC9}" type="presOf" srcId="{4DD48EE7-8203-493B-8D62-1516A32AD0E7}" destId="{DD3C37EA-DA61-4BD8-B4C3-8F6B5D762596}" srcOrd="0" destOrd="1" presId="urn:microsoft.com/office/officeart/2005/8/layout/StepDownProcess#1"/>
    <dgm:cxn modelId="{91A1FCF1-6723-4737-AC97-B3E07DA52ADB}" type="presOf" srcId="{68166BC0-B65D-407E-9435-6107CF50971D}" destId="{E3D704A9-492A-4F3A-806E-7D7FAA599931}" srcOrd="0" destOrd="1" presId="urn:microsoft.com/office/officeart/2005/8/layout/StepDownProcess#1"/>
    <dgm:cxn modelId="{F55860F6-394D-4842-8706-0F1FBB1BDBD3}" type="presOf" srcId="{8209ADE3-D6BC-4621-95C7-B63FBA41D257}" destId="{7E359D4E-FF28-4461-9581-3A187ECC7985}" srcOrd="0" destOrd="0" presId="urn:microsoft.com/office/officeart/2005/8/layout/StepDownProcess#1"/>
    <dgm:cxn modelId="{7654B3F6-DEDB-4DD6-A17F-B07657D4195F}" type="presOf" srcId="{26BF2E67-D4DB-4E3A-91F2-1D313DB8C106}" destId="{B7D3E55A-8A08-4464-9C38-E6794BB98524}" srcOrd="0" destOrd="0" presId="urn:microsoft.com/office/officeart/2005/8/layout/StepDownProcess#1"/>
    <dgm:cxn modelId="{88834DFB-A96C-4AB2-BF77-DC5659BFD55B}" type="presOf" srcId="{082836AD-CDC4-4B19-90CE-DE8E4A27095F}" destId="{7E359D4E-FF28-4461-9581-3A187ECC7985}" srcOrd="0" destOrd="2" presId="urn:microsoft.com/office/officeart/2005/8/layout/StepDownProcess#1"/>
    <dgm:cxn modelId="{18B94BC8-0F8D-4C13-93D3-DCCE1278C40B}" type="presParOf" srcId="{B7D3E55A-8A08-4464-9C38-E6794BB98524}" destId="{1D882D5C-A72D-4EC4-93AD-5FD440373859}" srcOrd="0" destOrd="0" presId="urn:microsoft.com/office/officeart/2005/8/layout/StepDownProcess#1"/>
    <dgm:cxn modelId="{1D099B72-8897-4B91-B2DC-E1C9AF73FD1B}" type="presParOf" srcId="{1D882D5C-A72D-4EC4-93AD-5FD440373859}" destId="{E2AA9738-3EC3-4C4D-9596-886E2DCDB549}" srcOrd="0" destOrd="0" presId="urn:microsoft.com/office/officeart/2005/8/layout/StepDownProcess#1"/>
    <dgm:cxn modelId="{943A67BE-C87E-4433-8B09-E0D3F6182436}" type="presParOf" srcId="{1D882D5C-A72D-4EC4-93AD-5FD440373859}" destId="{69405AD1-E4A0-4092-83DC-02E3727FFD33}" srcOrd="1" destOrd="0" presId="urn:microsoft.com/office/officeart/2005/8/layout/StepDownProcess#1"/>
    <dgm:cxn modelId="{21C27877-D76B-4CDE-ABDD-C3D3D7B81FAF}" type="presParOf" srcId="{1D882D5C-A72D-4EC4-93AD-5FD440373859}" destId="{7E359D4E-FF28-4461-9581-3A187ECC7985}" srcOrd="2" destOrd="0" presId="urn:microsoft.com/office/officeart/2005/8/layout/StepDownProcess#1"/>
    <dgm:cxn modelId="{DE36CE51-D9E3-4F65-891A-27A167FA2CF5}" type="presParOf" srcId="{B7D3E55A-8A08-4464-9C38-E6794BB98524}" destId="{ADE2DC08-1667-42FC-BB6C-3ADFC8C54A9D}" srcOrd="1" destOrd="0" presId="urn:microsoft.com/office/officeart/2005/8/layout/StepDownProcess#1"/>
    <dgm:cxn modelId="{F2F0AD4E-2683-43B1-96BC-58FAA583B5F2}" type="presParOf" srcId="{B7D3E55A-8A08-4464-9C38-E6794BB98524}" destId="{BD9CD289-54D9-40E7-B77E-98E5C8F5B4A9}" srcOrd="2" destOrd="0" presId="urn:microsoft.com/office/officeart/2005/8/layout/StepDownProcess#1"/>
    <dgm:cxn modelId="{379BC601-B222-4A5E-A353-80EDA94860C1}" type="presParOf" srcId="{BD9CD289-54D9-40E7-B77E-98E5C8F5B4A9}" destId="{B29E5970-4996-4CB4-BCD7-BA49012632C2}" srcOrd="0" destOrd="0" presId="urn:microsoft.com/office/officeart/2005/8/layout/StepDownProcess#1"/>
    <dgm:cxn modelId="{24DF6125-9926-4DDA-AE14-9A08891A604B}" type="presParOf" srcId="{BD9CD289-54D9-40E7-B77E-98E5C8F5B4A9}" destId="{D1D3127B-C0AF-4288-937B-F24FC7C4CDEB}" srcOrd="1" destOrd="0" presId="urn:microsoft.com/office/officeart/2005/8/layout/StepDownProcess#1"/>
    <dgm:cxn modelId="{266EB393-101C-4A6E-9BEB-A2847D292CE3}" type="presParOf" srcId="{BD9CD289-54D9-40E7-B77E-98E5C8F5B4A9}" destId="{DD3C37EA-DA61-4BD8-B4C3-8F6B5D762596}" srcOrd="2" destOrd="0" presId="urn:microsoft.com/office/officeart/2005/8/layout/StepDownProcess#1"/>
    <dgm:cxn modelId="{DCC1C692-24DF-4FFC-9F93-D48D3DF5A35A}" type="presParOf" srcId="{B7D3E55A-8A08-4464-9C38-E6794BB98524}" destId="{3CCFC7E7-8066-4D4E-B001-670FBC6EB48E}" srcOrd="3" destOrd="0" presId="urn:microsoft.com/office/officeart/2005/8/layout/StepDownProcess#1"/>
    <dgm:cxn modelId="{8691FE08-F281-4C3F-A853-D9BFB55947F3}" type="presParOf" srcId="{B7D3E55A-8A08-4464-9C38-E6794BB98524}" destId="{CBB1195F-C5A0-4BEF-934C-98AC102C5D13}" srcOrd="4" destOrd="0" presId="urn:microsoft.com/office/officeart/2005/8/layout/StepDownProcess#1"/>
    <dgm:cxn modelId="{7CC8FECE-6F1B-41CD-8BA9-83BEEAD4AB4A}" type="presParOf" srcId="{CBB1195F-C5A0-4BEF-934C-98AC102C5D13}" destId="{0DD3EF19-3F37-4867-A7C4-9F2341A2F3B6}" srcOrd="0" destOrd="0" presId="urn:microsoft.com/office/officeart/2005/8/layout/StepDownProcess#1"/>
    <dgm:cxn modelId="{0D2AE331-38B0-4148-B0EA-4B29000D24AE}" type="presParOf" srcId="{CBB1195F-C5A0-4BEF-934C-98AC102C5D13}" destId="{E3D704A9-492A-4F3A-806E-7D7FAA599931}" srcOrd="1" destOrd="0" presId="urn:microsoft.com/office/officeart/2005/8/layout/StepDown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AA9738-3EC3-4C4D-9596-886E2DCDB549}">
      <dsp:nvSpPr>
        <dsp:cNvPr id="0" name=""/>
        <dsp:cNvSpPr/>
      </dsp:nvSpPr>
      <dsp:spPr>
        <a:xfrm rot="5400000">
          <a:off x="884169" y="1905870"/>
          <a:ext cx="913482" cy="1039967"/>
        </a:xfrm>
        <a:prstGeom prst="bentUpArrow">
          <a:avLst>
            <a:gd name="adj1" fmla="val 32840"/>
            <a:gd name="adj2" fmla="val 25000"/>
            <a:gd name="adj3" fmla="val 35780"/>
          </a:avLst>
        </a:prstGeom>
        <a:solidFill>
          <a:schemeClr val="accent1">
            <a:tint val="50000"/>
            <a:hueOff val="0"/>
            <a:satOff val="0"/>
            <a:lumOff val="0"/>
            <a:alphaOff val="0"/>
          </a:schemeClr>
        </a:solidFill>
        <a:ln>
          <a:noFill/>
        </a:ln>
        <a:effectLst>
          <a:outerShdw blurRad="57150" dist="19050" dir="5400000" algn="ctr" rotWithShape="0">
            <a:srgbClr val="000000">
              <a:alpha val="63000"/>
            </a:srgbClr>
          </a:outerShdw>
        </a:effectLst>
      </dsp:spPr>
      <dsp:style>
        <a:lnRef idx="0">
          <a:scrgbClr r="0" g="0" b="0"/>
        </a:lnRef>
        <a:fillRef idx="1">
          <a:scrgbClr r="0" g="0" b="0"/>
        </a:fillRef>
        <a:effectRef idx="3">
          <a:scrgbClr r="0" g="0" b="0"/>
        </a:effectRef>
        <a:fontRef idx="minor"/>
      </dsp:style>
    </dsp:sp>
    <dsp:sp modelId="{69405AD1-E4A0-4092-83DC-02E3727FFD33}">
      <dsp:nvSpPr>
        <dsp:cNvPr id="0" name=""/>
        <dsp:cNvSpPr/>
      </dsp:nvSpPr>
      <dsp:spPr>
        <a:xfrm>
          <a:off x="642151" y="1114233"/>
          <a:ext cx="1537767" cy="842606"/>
        </a:xfrm>
        <a:prstGeom prst="roundRect">
          <a:avLst>
            <a:gd name="adj" fmla="val 166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b="1" kern="1200" dirty="0">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编程语言</a:t>
          </a:r>
        </a:p>
      </dsp:txBody>
      <dsp:txXfrm>
        <a:off x="683291" y="1155373"/>
        <a:ext cx="1455487" cy="760326"/>
      </dsp:txXfrm>
    </dsp:sp>
    <dsp:sp modelId="{7E359D4E-FF28-4461-9581-3A187ECC7985}">
      <dsp:nvSpPr>
        <dsp:cNvPr id="0" name=""/>
        <dsp:cNvSpPr/>
      </dsp:nvSpPr>
      <dsp:spPr>
        <a:xfrm>
          <a:off x="2181792" y="1047796"/>
          <a:ext cx="5475866" cy="13989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marL="171450" lvl="1" indent="-171450" algn="l" defTabSz="711200">
            <a:lnSpc>
              <a:spcPct val="90000"/>
            </a:lnSpc>
            <a:spcBef>
              <a:spcPct val="0"/>
            </a:spcBef>
            <a:spcAft>
              <a:spcPts val="0"/>
            </a:spcAft>
            <a:buClr>
              <a:srgbClr val="0070C0"/>
            </a:buClr>
            <a:buFont typeface="Wingdings" panose="05000000000000000000" pitchFamily="2" charset="2"/>
            <a:buChar char="Ø"/>
          </a:pPr>
          <a:r>
            <a:rPr lang="en-US" altLang="zh-CN" sz="1600" kern="1200" dirty="0">
              <a:latin typeface="楷体" panose="02010609060101010101" pitchFamily="49" charset="-122"/>
              <a:ea typeface="楷体" panose="02010609060101010101" pitchFamily="49" charset="-122"/>
            </a:rPr>
            <a:t>C</a:t>
          </a:r>
          <a:endParaRPr lang="zh-CN" altLang="en-US" sz="1600" kern="1200" dirty="0">
            <a:latin typeface="楷体" panose="02010609060101010101" pitchFamily="49" charset="-122"/>
            <a:ea typeface="楷体" panose="02010609060101010101" pitchFamily="49" charset="-122"/>
          </a:endParaRPr>
        </a:p>
        <a:p>
          <a:pPr marL="171450" lvl="1" indent="-171450" algn="l" defTabSz="711200">
            <a:lnSpc>
              <a:spcPct val="90000"/>
            </a:lnSpc>
            <a:spcBef>
              <a:spcPct val="0"/>
            </a:spcBef>
            <a:spcAft>
              <a:spcPts val="0"/>
            </a:spcAft>
            <a:buClr>
              <a:srgbClr val="0070C0"/>
            </a:buClr>
            <a:buFont typeface="Wingdings" panose="05000000000000000000" pitchFamily="2" charset="2"/>
            <a:buChar char="Ø"/>
          </a:pPr>
          <a:r>
            <a:rPr lang="en-US" altLang="zh-CN" sz="1600" kern="1200" dirty="0">
              <a:latin typeface="楷体" panose="02010609060101010101" pitchFamily="49" charset="-122"/>
              <a:ea typeface="楷体" panose="02010609060101010101" pitchFamily="49" charset="-122"/>
            </a:rPr>
            <a:t>python</a:t>
          </a:r>
          <a:endParaRPr lang="zh-CN" altLang="en-US" sz="1600" kern="1200" dirty="0">
            <a:latin typeface="楷体" panose="02010609060101010101" pitchFamily="49" charset="-122"/>
            <a:ea typeface="楷体" panose="02010609060101010101" pitchFamily="49" charset="-122"/>
          </a:endParaRPr>
        </a:p>
        <a:p>
          <a:pPr marL="171450" lvl="1" indent="-171450" algn="l" defTabSz="711200">
            <a:lnSpc>
              <a:spcPct val="90000"/>
            </a:lnSpc>
            <a:spcBef>
              <a:spcPct val="0"/>
            </a:spcBef>
            <a:spcAft>
              <a:spcPct val="15000"/>
            </a:spcAft>
            <a:buChar char="•"/>
          </a:pPr>
          <a:endParaRPr lang="zh-CN" altLang="en-US" sz="1600" kern="1200" dirty="0">
            <a:latin typeface="楷体" panose="02010609060101010101" pitchFamily="49" charset="-122"/>
            <a:ea typeface="楷体" panose="02010609060101010101" pitchFamily="49" charset="-122"/>
          </a:endParaRPr>
        </a:p>
        <a:p>
          <a:pPr marL="171450" lvl="1" indent="-171450" algn="l" defTabSz="711200">
            <a:lnSpc>
              <a:spcPct val="90000"/>
            </a:lnSpc>
            <a:spcBef>
              <a:spcPct val="0"/>
            </a:spcBef>
            <a:spcAft>
              <a:spcPct val="15000"/>
            </a:spcAft>
            <a:buChar char="•"/>
          </a:pPr>
          <a:endParaRPr lang="zh-CN" altLang="en-US" sz="1600" kern="1200" dirty="0">
            <a:latin typeface="楷体" panose="02010609060101010101" pitchFamily="49" charset="-122"/>
            <a:ea typeface="楷体" panose="02010609060101010101" pitchFamily="49" charset="-122"/>
          </a:endParaRPr>
        </a:p>
      </dsp:txBody>
      <dsp:txXfrm>
        <a:off x="2181792" y="1047796"/>
        <a:ext cx="5475866" cy="1398976"/>
      </dsp:txXfrm>
    </dsp:sp>
    <dsp:sp modelId="{B29E5970-4996-4CB4-BCD7-BA49012632C2}">
      <dsp:nvSpPr>
        <dsp:cNvPr id="0" name=""/>
        <dsp:cNvSpPr/>
      </dsp:nvSpPr>
      <dsp:spPr>
        <a:xfrm rot="5400000">
          <a:off x="2159987" y="3003316"/>
          <a:ext cx="913482" cy="1039967"/>
        </a:xfrm>
        <a:prstGeom prst="bentUpArrow">
          <a:avLst>
            <a:gd name="adj1" fmla="val 32840"/>
            <a:gd name="adj2" fmla="val 25000"/>
            <a:gd name="adj3" fmla="val 35780"/>
          </a:avLst>
        </a:prstGeom>
        <a:solidFill>
          <a:schemeClr val="accent1">
            <a:tint val="50000"/>
            <a:hueOff val="0"/>
            <a:satOff val="0"/>
            <a:lumOff val="0"/>
            <a:alphaOff val="0"/>
          </a:schemeClr>
        </a:solidFill>
        <a:ln>
          <a:noFill/>
        </a:ln>
        <a:effectLst>
          <a:outerShdw blurRad="57150" dist="19050" dir="5400000" algn="ctr" rotWithShape="0">
            <a:srgbClr val="000000">
              <a:alpha val="63000"/>
            </a:srgbClr>
          </a:outerShdw>
        </a:effectLst>
      </dsp:spPr>
      <dsp:style>
        <a:lnRef idx="0">
          <a:scrgbClr r="0" g="0" b="0"/>
        </a:lnRef>
        <a:fillRef idx="1">
          <a:scrgbClr r="0" g="0" b="0"/>
        </a:fillRef>
        <a:effectRef idx="3">
          <a:scrgbClr r="0" g="0" b="0"/>
        </a:effectRef>
        <a:fontRef idx="minor"/>
      </dsp:style>
    </dsp:sp>
    <dsp:sp modelId="{D1D3127B-C0AF-4288-937B-F24FC7C4CDEB}">
      <dsp:nvSpPr>
        <dsp:cNvPr id="0" name=""/>
        <dsp:cNvSpPr/>
      </dsp:nvSpPr>
      <dsp:spPr>
        <a:xfrm>
          <a:off x="1918057" y="2260765"/>
          <a:ext cx="1537767" cy="807193"/>
        </a:xfrm>
        <a:prstGeom prst="roundRect">
          <a:avLst>
            <a:gd name="adj" fmla="val 166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b="1" kern="1200" dirty="0">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软件</a:t>
          </a:r>
        </a:p>
      </dsp:txBody>
      <dsp:txXfrm>
        <a:off x="1957468" y="2300176"/>
        <a:ext cx="1458945" cy="728371"/>
      </dsp:txXfrm>
    </dsp:sp>
    <dsp:sp modelId="{DD3C37EA-DA61-4BD8-B4C3-8F6B5D762596}">
      <dsp:nvSpPr>
        <dsp:cNvPr id="0" name=""/>
        <dsp:cNvSpPr/>
      </dsp:nvSpPr>
      <dsp:spPr>
        <a:xfrm>
          <a:off x="3487625" y="2225610"/>
          <a:ext cx="4719967" cy="8699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marL="171450" lvl="1" indent="-171450" algn="l" defTabSz="711200">
            <a:lnSpc>
              <a:spcPct val="90000"/>
            </a:lnSpc>
            <a:spcBef>
              <a:spcPct val="0"/>
            </a:spcBef>
            <a:spcAft>
              <a:spcPct val="15000"/>
            </a:spcAft>
            <a:buClr>
              <a:srgbClr val="0070C0"/>
            </a:buClr>
            <a:buFont typeface="Wingdings" panose="05000000000000000000" pitchFamily="2" charset="2"/>
            <a:buChar char="Ø"/>
          </a:pPr>
          <a:r>
            <a:rPr lang="en-US" altLang="zh-CN" sz="1600" kern="1200" dirty="0">
              <a:latin typeface="楷体" panose="02010609060101010101" pitchFamily="49" charset="-122"/>
              <a:ea typeface="楷体" panose="02010609060101010101" pitchFamily="49" charset="-122"/>
            </a:rPr>
            <a:t>Anaconda</a:t>
          </a:r>
          <a:endParaRPr lang="zh-CN" altLang="en-US" sz="1600" kern="1200" dirty="0">
            <a:latin typeface="楷体" panose="02010609060101010101" pitchFamily="49" charset="-122"/>
            <a:ea typeface="楷体" panose="02010609060101010101" pitchFamily="49" charset="-122"/>
          </a:endParaRPr>
        </a:p>
        <a:p>
          <a:pPr marL="171450" lvl="1" indent="-171450" algn="l" defTabSz="711200">
            <a:lnSpc>
              <a:spcPct val="90000"/>
            </a:lnSpc>
            <a:spcBef>
              <a:spcPct val="0"/>
            </a:spcBef>
            <a:spcAft>
              <a:spcPct val="15000"/>
            </a:spcAft>
            <a:buClr>
              <a:srgbClr val="0070C0"/>
            </a:buClr>
            <a:buFont typeface="Wingdings" panose="05000000000000000000" pitchFamily="2" charset="2"/>
            <a:buChar char="Ø"/>
          </a:pPr>
          <a:r>
            <a:rPr lang="en-US" altLang="zh-CN" sz="1600" kern="1200" dirty="0" err="1">
              <a:latin typeface="楷体" panose="02010609060101010101" pitchFamily="49" charset="-122"/>
              <a:ea typeface="楷体" panose="02010609060101010101" pitchFamily="49" charset="-122"/>
            </a:rPr>
            <a:t>Opencv</a:t>
          </a:r>
          <a:endParaRPr lang="zh-CN" altLang="en-US" sz="1600" kern="1200" dirty="0">
            <a:latin typeface="楷体" panose="02010609060101010101" pitchFamily="49" charset="-122"/>
            <a:ea typeface="楷体" panose="02010609060101010101" pitchFamily="49" charset="-122"/>
          </a:endParaRPr>
        </a:p>
        <a:p>
          <a:pPr marL="171450" lvl="1" indent="-171450" algn="l" defTabSz="711200">
            <a:lnSpc>
              <a:spcPct val="90000"/>
            </a:lnSpc>
            <a:spcBef>
              <a:spcPct val="0"/>
            </a:spcBef>
            <a:spcAft>
              <a:spcPct val="15000"/>
            </a:spcAft>
            <a:buClr>
              <a:srgbClr val="0070C0"/>
            </a:buClr>
            <a:buFont typeface="Wingdings" panose="05000000000000000000" pitchFamily="2" charset="2"/>
            <a:buChar char="Ø"/>
          </a:pPr>
          <a:r>
            <a:rPr lang="en-US" altLang="zh-CN" sz="1600" kern="1200" dirty="0" err="1">
              <a:latin typeface="楷体" panose="02010609060101010101" pitchFamily="49" charset="-122"/>
              <a:ea typeface="楷体" panose="02010609060101010101" pitchFamily="49" charset="-122"/>
            </a:rPr>
            <a:t>Numpy</a:t>
          </a:r>
          <a:r>
            <a:rPr lang="en-US" altLang="zh-CN" sz="1600" kern="1200" dirty="0">
              <a:latin typeface="楷体" panose="02010609060101010101" pitchFamily="49" charset="-122"/>
              <a:ea typeface="楷体" panose="02010609060101010101" pitchFamily="49" charset="-122"/>
            </a:rPr>
            <a:t>    .</a:t>
          </a:r>
          <a:r>
            <a:rPr lang="en-US" altLang="zh-CN" sz="1600" kern="1200" dirty="0" err="1">
              <a:latin typeface="楷体" panose="02010609060101010101" pitchFamily="49" charset="-122"/>
              <a:ea typeface="楷体" panose="02010609060101010101" pitchFamily="49" charset="-122"/>
            </a:rPr>
            <a:t>etc</a:t>
          </a:r>
          <a:endParaRPr lang="zh-CN" altLang="en-US" sz="1600" kern="1200" dirty="0">
            <a:latin typeface="楷体" panose="02010609060101010101" pitchFamily="49" charset="-122"/>
            <a:ea typeface="楷体" panose="02010609060101010101" pitchFamily="49" charset="-122"/>
          </a:endParaRPr>
        </a:p>
      </dsp:txBody>
      <dsp:txXfrm>
        <a:off x="3487625" y="2225610"/>
        <a:ext cx="4719967" cy="869983"/>
      </dsp:txXfrm>
    </dsp:sp>
    <dsp:sp modelId="{0DD3EF19-3F37-4867-A7C4-9F2341A2F3B6}">
      <dsp:nvSpPr>
        <dsp:cNvPr id="0" name=""/>
        <dsp:cNvSpPr/>
      </dsp:nvSpPr>
      <dsp:spPr>
        <a:xfrm>
          <a:off x="3278257" y="3447022"/>
          <a:ext cx="1271994" cy="654249"/>
        </a:xfrm>
        <a:prstGeom prst="roundRect">
          <a:avLst>
            <a:gd name="adj" fmla="val 166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b="1" kern="1200" dirty="0">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硬件</a:t>
          </a:r>
        </a:p>
      </dsp:txBody>
      <dsp:txXfrm>
        <a:off x="3310201" y="3478966"/>
        <a:ext cx="1208106" cy="590361"/>
      </dsp:txXfrm>
    </dsp:sp>
    <dsp:sp modelId="{E3D704A9-492A-4F3A-806E-7D7FAA599931}">
      <dsp:nvSpPr>
        <dsp:cNvPr id="0" name=""/>
        <dsp:cNvSpPr/>
      </dsp:nvSpPr>
      <dsp:spPr>
        <a:xfrm>
          <a:off x="4627908" y="3376720"/>
          <a:ext cx="4287583" cy="8699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marL="171450" lvl="1" indent="-171450" algn="l" defTabSz="711200">
            <a:lnSpc>
              <a:spcPct val="90000"/>
            </a:lnSpc>
            <a:spcBef>
              <a:spcPct val="0"/>
            </a:spcBef>
            <a:spcAft>
              <a:spcPct val="15000"/>
            </a:spcAft>
            <a:buClr>
              <a:srgbClr val="0070C0"/>
            </a:buClr>
            <a:buFont typeface="Wingdings" panose="05000000000000000000" pitchFamily="2" charset="2"/>
            <a:buChar char="Ø"/>
          </a:pPr>
          <a:endParaRPr lang="zh-CN" altLang="en-US" sz="1600" kern="1200" dirty="0">
            <a:latin typeface="楷体" panose="02010609060101010101" pitchFamily="49" charset="-122"/>
            <a:ea typeface="楷体" panose="02010609060101010101" pitchFamily="49" charset="-122"/>
          </a:endParaRPr>
        </a:p>
        <a:p>
          <a:pPr marL="171450" lvl="1" indent="-171450" algn="l" defTabSz="711200">
            <a:lnSpc>
              <a:spcPct val="90000"/>
            </a:lnSpc>
            <a:spcBef>
              <a:spcPct val="0"/>
            </a:spcBef>
            <a:spcAft>
              <a:spcPct val="15000"/>
            </a:spcAft>
            <a:buClr>
              <a:srgbClr val="0070C0"/>
            </a:buClr>
            <a:buFont typeface="Wingdings" panose="05000000000000000000" pitchFamily="2" charset="2"/>
            <a:buChar char="Ø"/>
          </a:pPr>
          <a:r>
            <a:rPr lang="en-US" altLang="zh-CN" sz="1600" kern="1200" dirty="0" err="1">
              <a:latin typeface="楷体" panose="02010609060101010101" pitchFamily="49" charset="-122"/>
              <a:ea typeface="楷体" panose="02010609060101010101" pitchFamily="49" charset="-122"/>
            </a:rPr>
            <a:t>Openmv</a:t>
          </a:r>
          <a:endParaRPr lang="zh-CN" altLang="en-US" sz="1600" kern="1200" dirty="0">
            <a:latin typeface="楷体" panose="02010609060101010101" pitchFamily="49" charset="-122"/>
            <a:ea typeface="楷体" panose="02010609060101010101" pitchFamily="49" charset="-122"/>
          </a:endParaRPr>
        </a:p>
        <a:p>
          <a:pPr marL="171450" lvl="1" indent="-171450" algn="l" defTabSz="711200">
            <a:lnSpc>
              <a:spcPct val="90000"/>
            </a:lnSpc>
            <a:spcBef>
              <a:spcPct val="0"/>
            </a:spcBef>
            <a:spcAft>
              <a:spcPct val="15000"/>
            </a:spcAft>
            <a:buClr>
              <a:srgbClr val="0070C0"/>
            </a:buClr>
            <a:buFont typeface="Wingdings" panose="05000000000000000000" pitchFamily="2" charset="2"/>
            <a:buChar char="Ø"/>
          </a:pPr>
          <a:r>
            <a:rPr lang="zh-CN" altLang="en-US" sz="1600" kern="1200" dirty="0">
              <a:latin typeface="楷体" panose="02010609060101010101" pitchFamily="49" charset="-122"/>
              <a:ea typeface="楷体" panose="02010609060101010101" pitchFamily="49" charset="-122"/>
            </a:rPr>
            <a:t>各种摄像头作为图像输入</a:t>
          </a:r>
        </a:p>
        <a:p>
          <a:pPr marL="171450" lvl="1" indent="-171450" algn="l" defTabSz="711200">
            <a:lnSpc>
              <a:spcPct val="90000"/>
            </a:lnSpc>
            <a:spcBef>
              <a:spcPct val="0"/>
            </a:spcBef>
            <a:spcAft>
              <a:spcPct val="15000"/>
            </a:spcAft>
            <a:buChar char="•"/>
          </a:pPr>
          <a:endParaRPr lang="zh-CN" altLang="en-US" sz="1600" kern="1200" dirty="0">
            <a:latin typeface="楷体" panose="02010609060101010101" pitchFamily="49" charset="-122"/>
            <a:ea typeface="楷体" panose="02010609060101010101" pitchFamily="49" charset="-122"/>
          </a:endParaRPr>
        </a:p>
      </dsp:txBody>
      <dsp:txXfrm>
        <a:off x="4627908" y="3376720"/>
        <a:ext cx="4287583" cy="869983"/>
      </dsp:txXfrm>
    </dsp:sp>
  </dsp:spTree>
</dsp:drawing>
</file>

<file path=ppt/diagrams/layout1.xml><?xml version="1.0" encoding="utf-8"?>
<dgm:layoutDef xmlns:dgm="http://schemas.openxmlformats.org/drawingml/2006/diagram" xmlns:a="http://schemas.openxmlformats.org/drawingml/2006/main" uniqueId="urn:microsoft.com/office/officeart/2005/8/layout/StepDownProcess#1">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bkpt" val="fixed"/>
          <dgm:param type="bkPtFixedVal" val="1"/>
          <dgm:param type="off" val="off"/>
          <dgm:param type="grDir" val="tL"/>
          <dgm:param type="flowDir" val="row"/>
        </dgm:alg>
      </dgm:if>
      <dgm:else name="Name2">
        <dgm:alg type="snake">
          <dgm:param type="bkpt" val="fixed"/>
          <dgm:param type="bkPtFixedVal" val="1"/>
          <dgm:param type="off" val="off"/>
          <dgm:param type="grDir" val="tR"/>
          <dgm:param type="flowDir" val="row"/>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parTxLTRAlign" val="l"/>
                    <dgm:param type="stBulletLvl" val="1"/>
                    <dgm:param type="txAnchorVertCh" val="mid"/>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parTxLTRAlign" val="l"/>
                <dgm:param type="stBulletLvl" val="1"/>
                <dgm:param type="txAnchorVertCh" val="mid"/>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1">
  <dgm:title val=""/>
  <dgm:desc val=""/>
  <dgm:catLst>
    <dgm:cat type="simple" pri="105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EB6DFCE-CEB2-4239-BFA2-62F53CE17F34}" type="datetimeFigureOut">
              <a:rPr lang="zh-CN" altLang="en-US" smtClean="0"/>
              <a:t>2021-06-19</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9F17E7D-DFC1-4DC9-8F33-F6B600BBDD62}" type="slidenum">
              <a:rPr lang="zh-CN" altLang="en-US" smtClean="0"/>
              <a:t>‹#›</a:t>
            </a:fld>
            <a:endParaRPr lang="zh-CN" altLang="en-US"/>
          </a:p>
        </p:txBody>
      </p:sp>
    </p:spTree>
  </p:cSld>
  <p:clrMap bg1="lt1" tx1="dk1" bg2="lt2" tx2="dk2" accent1="accent1" accent2="accent2" accent3="accent3" accent4="accent4" accent5="accent5" accent6="accent6" hlink="hlink" folHlink="folHlink"/>
  <p:hf hdr="0" dt="0"/>
</p:handoutMaster>
</file>

<file path=ppt/media/hdphoto1.wdp>
</file>

<file path=ppt/media/image1.jpeg>
</file>

<file path=ppt/media/image10.png>
</file>

<file path=ppt/media/image11.png>
</file>

<file path=ppt/media/image12.png>
</file>

<file path=ppt/media/image13.jpeg>
</file>

<file path=ppt/media/image14.png>
</file>

<file path=ppt/media/image15.png>
</file>

<file path=ppt/media/image16.jpeg>
</file>

<file path=ppt/media/image17.png>
</file>

<file path=ppt/media/image2.jpe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B73453E-FDA8-4184-962C-32BDE065009C}" type="datetimeFigureOut">
              <a:rPr lang="zh-CN" altLang="en-US" smtClean="0"/>
              <a:t>2021-06-19</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B6486F4-F494-4246-945C-2F6FCFD4F938}" type="slidenum">
              <a:rPr lang="zh-CN" altLang="en-US" smtClean="0"/>
              <a:t>‹#›</a:t>
            </a:fld>
            <a:endParaRPr lang="zh-CN" altLang="en-US"/>
          </a:p>
        </p:txBody>
      </p:sp>
    </p:spTree>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4"/>
          </p:nvPr>
        </p:nvSpPr>
        <p:spPr/>
        <p:txBody>
          <a:bodyPr/>
          <a:lstStyle/>
          <a:p>
            <a:endParaRPr lang="zh-CN" altLang="en-US"/>
          </a:p>
        </p:txBody>
      </p:sp>
      <p:sp>
        <p:nvSpPr>
          <p:cNvPr id="5" name="灯片编号占位符 4"/>
          <p:cNvSpPr>
            <a:spLocks noGrp="1"/>
          </p:cNvSpPr>
          <p:nvPr>
            <p:ph type="sldNum" sz="quarter" idx="5"/>
          </p:nvPr>
        </p:nvSpPr>
        <p:spPr/>
        <p:txBody>
          <a:bodyPr/>
          <a:lstStyle/>
          <a:p>
            <a:fld id="{7B6486F4-F494-4246-945C-2F6FCFD4F938}" type="slidenum">
              <a:rPr lang="zh-CN" altLang="en-US" smtClean="0"/>
              <a:t>2</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10"/>
          </p:nvPr>
        </p:nvSpPr>
        <p:spPr/>
        <p:txBody>
          <a:bodyPr/>
          <a:lstStyle/>
          <a:p>
            <a:endParaRPr lang="zh-CN" altLang="en-US"/>
          </a:p>
        </p:txBody>
      </p:sp>
      <p:sp>
        <p:nvSpPr>
          <p:cNvPr id="5" name="灯片编号占位符 4"/>
          <p:cNvSpPr>
            <a:spLocks noGrp="1"/>
          </p:cNvSpPr>
          <p:nvPr>
            <p:ph type="sldNum" sz="quarter" idx="11"/>
          </p:nvPr>
        </p:nvSpPr>
        <p:spPr/>
        <p:txBody>
          <a:bodyPr/>
          <a:lstStyle/>
          <a:p>
            <a:fld id="{7B6486F4-F494-4246-945C-2F6FCFD4F938}" type="slidenum">
              <a:rPr lang="zh-CN" altLang="en-US" smtClean="0"/>
              <a:t>14</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sp>
        <p:nvSpPr>
          <p:cNvPr id="2" name="object 3"/>
          <p:cNvSpPr/>
          <p:nvPr userDrawn="1"/>
        </p:nvSpPr>
        <p:spPr>
          <a:xfrm>
            <a:off x="9541764" y="441959"/>
            <a:ext cx="1813560" cy="429768"/>
          </a:xfrm>
          <a:prstGeom prst="rect">
            <a:avLst/>
          </a:prstGeom>
          <a:blipFill>
            <a:blip r:embed="rId2" cstate="print"/>
            <a:stretch>
              <a:fillRect/>
            </a:stretch>
          </a:blipFill>
        </p:spPr>
        <p:txBody>
          <a:bodyPr wrap="square" lIns="0" tIns="0" rIns="0" bIns="0" rtlCol="0">
            <a:noAutofit/>
          </a:bodyPr>
          <a:lstStyle/>
          <a:p>
            <a:endParaRPr dirty="0"/>
          </a:p>
        </p:txBody>
      </p:sp>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2_标题幻灯片">
    <p:spTree>
      <p:nvGrpSpPr>
        <p:cNvPr id="1" name=""/>
        <p:cNvGrpSpPr/>
        <p:nvPr/>
      </p:nvGrpSpPr>
      <p:grpSpPr>
        <a:xfrm>
          <a:off x="0" y="0"/>
          <a:ext cx="0" cy="0"/>
          <a:chOff x="0" y="0"/>
          <a:chExt cx="0" cy="0"/>
        </a:xfrm>
      </p:grpSpPr>
      <p:pic>
        <p:nvPicPr>
          <p:cNvPr id="2" name="图片 1"/>
          <p:cNvPicPr>
            <a:picLocks noChangeAspect="1" noChangeArrowheads="1"/>
          </p:cNvPicPr>
          <p:nvPr userDrawn="1"/>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507538" y="354370"/>
            <a:ext cx="1828800" cy="44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p:cNvSpPr/>
          <p:nvPr userDrawn="1"/>
        </p:nvSpPr>
        <p:spPr>
          <a:xfrm>
            <a:off x="0" y="6675120"/>
            <a:ext cx="12192000" cy="1828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p:cNvSpPr>
            <a:spLocks noGrp="1"/>
          </p:cNvSpPr>
          <p:nvPr>
            <p:ph type="sldNum" sz="quarter" idx="10"/>
          </p:nvPr>
        </p:nvSpPr>
        <p:spPr>
          <a:xfrm>
            <a:off x="11336338" y="6594473"/>
            <a:ext cx="639483" cy="365125"/>
          </a:xfrm>
        </p:spPr>
        <p:txBody>
          <a:bodyPr/>
          <a:lstStyle>
            <a:lvl1pPr>
              <a:defRPr sz="1000">
                <a:solidFill>
                  <a:schemeClr val="bg1"/>
                </a:solidFill>
                <a:latin typeface="+mn-ea"/>
                <a:ea typeface="+mn-ea"/>
              </a:defRPr>
            </a:lvl1pPr>
          </a:lstStyle>
          <a:p>
            <a:fld id="{C560179B-4C51-4526-9980-65E8A1C1C256}" type="slidenum">
              <a:rPr lang="zh-CN" altLang="en-US" smtClean="0"/>
              <a:t>‹#›</a:t>
            </a:fld>
            <a:endParaRPr lang="zh-CN" altLang="en-US"/>
          </a:p>
        </p:txBody>
      </p:sp>
      <p:sp>
        <p:nvSpPr>
          <p:cNvPr id="9" name="矩形 8"/>
          <p:cNvSpPr/>
          <p:nvPr userDrawn="1"/>
        </p:nvSpPr>
        <p:spPr>
          <a:xfrm>
            <a:off x="9291886" y="338060"/>
            <a:ext cx="78658" cy="4817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TextBox 155"/>
          <p:cNvSpPr txBox="1"/>
          <p:nvPr userDrawn="1"/>
        </p:nvSpPr>
        <p:spPr>
          <a:xfrm>
            <a:off x="751824" y="280004"/>
            <a:ext cx="2237182" cy="430887"/>
          </a:xfrm>
          <a:prstGeom prst="rect">
            <a:avLst/>
          </a:prstGeom>
          <a:noFill/>
        </p:spPr>
        <p:txBody>
          <a:bodyPr wrap="square" rtlCol="0">
            <a:spAutoFit/>
          </a:bodyPr>
          <a:lstStyle/>
          <a:p>
            <a:endParaRPr lang="zh-CN" altLang="en-US" sz="2200" b="1" dirty="0">
              <a:latin typeface="微软雅黑" panose="020B0503020204020204" pitchFamily="34" charset="-122"/>
              <a:ea typeface="微软雅黑" panose="020B0503020204020204" pitchFamily="34" charset="-122"/>
            </a:endParaRPr>
          </a:p>
        </p:txBody>
      </p:sp>
      <p:pic>
        <p:nvPicPr>
          <p:cNvPr id="14" name="Picture 23"/>
          <p:cNvPicPr>
            <a:picLocks noChangeAspect="1" noChangeArrowheads="1"/>
          </p:cNvPicPr>
          <p:nvPr userDrawn="1"/>
        </p:nvPicPr>
        <p:blipFill>
          <a:blip r:embed="rId3"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87051" y="280004"/>
            <a:ext cx="470887" cy="457635"/>
          </a:xfrm>
          <a:prstGeom prst="rect">
            <a:avLst/>
          </a:prstGeom>
          <a:noFill/>
          <a:ln>
            <a:no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a:xfrm>
            <a:off x="9131021" y="6356350"/>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60179B-4C51-4526-9980-65E8A1C1C25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5.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任意多边形 2"/>
          <p:cNvSpPr/>
          <p:nvPr/>
        </p:nvSpPr>
        <p:spPr>
          <a:xfrm>
            <a:off x="5614219" y="-16000"/>
            <a:ext cx="6577781" cy="6898069"/>
          </a:xfrm>
          <a:custGeom>
            <a:avLst/>
            <a:gdLst>
              <a:gd name="connsiteX0" fmla="*/ 0 w 5810250"/>
              <a:gd name="connsiteY0" fmla="*/ 19050 h 6896100"/>
              <a:gd name="connsiteX1" fmla="*/ 3333750 w 5810250"/>
              <a:gd name="connsiteY1" fmla="*/ 3467100 h 6896100"/>
              <a:gd name="connsiteX2" fmla="*/ 57150 w 5810250"/>
              <a:gd name="connsiteY2" fmla="*/ 6896100 h 6896100"/>
              <a:gd name="connsiteX3" fmla="*/ 5810250 w 5810250"/>
              <a:gd name="connsiteY3" fmla="*/ 6896100 h 6896100"/>
              <a:gd name="connsiteX4" fmla="*/ 5810250 w 5810250"/>
              <a:gd name="connsiteY4" fmla="*/ 0 h 6896100"/>
              <a:gd name="connsiteX5" fmla="*/ 0 w 5810250"/>
              <a:gd name="connsiteY5" fmla="*/ 19050 h 6896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0250" h="6896100">
                <a:moveTo>
                  <a:pt x="0" y="19050"/>
                </a:moveTo>
                <a:lnTo>
                  <a:pt x="3333750" y="3467100"/>
                </a:lnTo>
                <a:lnTo>
                  <a:pt x="57150" y="6896100"/>
                </a:lnTo>
                <a:lnTo>
                  <a:pt x="5810250" y="6896100"/>
                </a:lnTo>
                <a:lnTo>
                  <a:pt x="5810250" y="0"/>
                </a:lnTo>
                <a:lnTo>
                  <a:pt x="0" y="19050"/>
                </a:lnTo>
                <a:close/>
              </a:path>
            </a:pathLst>
          </a:custGeom>
          <a:blipFill dpi="0" rotWithShape="1">
            <a:blip r:embed="rId2"/>
            <a:srcRect/>
            <a:stretch>
              <a:fillRect l="209" t="126" r="-238560" b="-47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5"/>
          </a:p>
        </p:txBody>
      </p:sp>
      <p:sp>
        <p:nvSpPr>
          <p:cNvPr id="4" name="任意多边形 3"/>
          <p:cNvSpPr/>
          <p:nvPr/>
        </p:nvSpPr>
        <p:spPr>
          <a:xfrm rot="2458781">
            <a:off x="8363775" y="-1180811"/>
            <a:ext cx="1674295" cy="8612461"/>
          </a:xfrm>
          <a:custGeom>
            <a:avLst/>
            <a:gdLst>
              <a:gd name="connsiteX0" fmla="*/ 0 w 1673817"/>
              <a:gd name="connsiteY0" fmla="*/ 897277 h 8610003"/>
              <a:gd name="connsiteX1" fmla="*/ 1032940 w 1673817"/>
              <a:gd name="connsiteY1" fmla="*/ 0 h 8610003"/>
              <a:gd name="connsiteX2" fmla="*/ 1673817 w 1673817"/>
              <a:gd name="connsiteY2" fmla="*/ 737773 h 8610003"/>
              <a:gd name="connsiteX3" fmla="*/ 1673817 w 1673817"/>
              <a:gd name="connsiteY3" fmla="*/ 8527432 h 8610003"/>
              <a:gd name="connsiteX4" fmla="*/ 1578763 w 1673817"/>
              <a:gd name="connsiteY4" fmla="*/ 8610003 h 8610003"/>
              <a:gd name="connsiteX5" fmla="*/ 0 w 1673817"/>
              <a:gd name="connsiteY5" fmla="*/ 8610003 h 8610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3817" h="8610003">
                <a:moveTo>
                  <a:pt x="0" y="897277"/>
                </a:moveTo>
                <a:lnTo>
                  <a:pt x="1032940" y="0"/>
                </a:lnTo>
                <a:lnTo>
                  <a:pt x="1673817" y="737773"/>
                </a:lnTo>
                <a:lnTo>
                  <a:pt x="1673817" y="8527432"/>
                </a:lnTo>
                <a:lnTo>
                  <a:pt x="1578763" y="8610003"/>
                </a:lnTo>
                <a:lnTo>
                  <a:pt x="0" y="8610003"/>
                </a:lnTo>
                <a:close/>
              </a:path>
            </a:pathLst>
          </a:custGeom>
          <a:gradFill flip="none" rotWithShape="1">
            <a:gsLst>
              <a:gs pos="100000">
                <a:srgbClr val="C00000"/>
              </a:gs>
              <a:gs pos="0">
                <a:srgbClr val="E3010F"/>
              </a:gs>
            </a:gsLst>
            <a:lin ang="5400000" scaled="1"/>
            <a:tileRect/>
          </a:gradFill>
          <a:ln>
            <a:noFill/>
          </a:ln>
          <a:effectLst>
            <a:innerShdw blurRad="63500" dist="50800" dir="13500000">
              <a:srgbClr val="002060">
                <a:alpha val="5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5"/>
          </a:p>
        </p:txBody>
      </p:sp>
      <p:sp>
        <p:nvSpPr>
          <p:cNvPr id="5" name="任意多边形 4"/>
          <p:cNvSpPr/>
          <p:nvPr/>
        </p:nvSpPr>
        <p:spPr>
          <a:xfrm>
            <a:off x="3069892" y="4387622"/>
            <a:ext cx="3992567" cy="2497169"/>
          </a:xfrm>
          <a:custGeom>
            <a:avLst/>
            <a:gdLst>
              <a:gd name="connsiteX0" fmla="*/ 928914 w 3875314"/>
              <a:gd name="connsiteY0" fmla="*/ 0 h 2496457"/>
              <a:gd name="connsiteX1" fmla="*/ 3875314 w 3875314"/>
              <a:gd name="connsiteY1" fmla="*/ 2496457 h 2496457"/>
              <a:gd name="connsiteX2" fmla="*/ 1553028 w 3875314"/>
              <a:gd name="connsiteY2" fmla="*/ 2496457 h 2496457"/>
              <a:gd name="connsiteX3" fmla="*/ 0 w 3875314"/>
              <a:gd name="connsiteY3" fmla="*/ 1233715 h 2496457"/>
              <a:gd name="connsiteX4" fmla="*/ 928914 w 3875314"/>
              <a:gd name="connsiteY4" fmla="*/ 0 h 2496457"/>
              <a:gd name="connsiteX0-1" fmla="*/ 1045028 w 3991428"/>
              <a:gd name="connsiteY0-2" fmla="*/ 0 h 2496457"/>
              <a:gd name="connsiteX1-3" fmla="*/ 3991428 w 3991428"/>
              <a:gd name="connsiteY1-4" fmla="*/ 2496457 h 2496457"/>
              <a:gd name="connsiteX2-5" fmla="*/ 1669142 w 3991428"/>
              <a:gd name="connsiteY2-6" fmla="*/ 2496457 h 2496457"/>
              <a:gd name="connsiteX3-7" fmla="*/ 0 w 3991428"/>
              <a:gd name="connsiteY3-8" fmla="*/ 1233715 h 2496457"/>
              <a:gd name="connsiteX4-9" fmla="*/ 1045028 w 3991428"/>
              <a:gd name="connsiteY4-10" fmla="*/ 0 h 2496457"/>
              <a:gd name="connsiteX0-11" fmla="*/ 1045028 w 3991428"/>
              <a:gd name="connsiteY0-12" fmla="*/ 0 h 2496457"/>
              <a:gd name="connsiteX1-13" fmla="*/ 3991428 w 3991428"/>
              <a:gd name="connsiteY1-14" fmla="*/ 2496457 h 2496457"/>
              <a:gd name="connsiteX2-15" fmla="*/ 1669142 w 3991428"/>
              <a:gd name="connsiteY2-16" fmla="*/ 2496457 h 2496457"/>
              <a:gd name="connsiteX3-17" fmla="*/ 0 w 3991428"/>
              <a:gd name="connsiteY3-18" fmla="*/ 1233715 h 2496457"/>
              <a:gd name="connsiteX4-19" fmla="*/ 1045028 w 3991428"/>
              <a:gd name="connsiteY4-20" fmla="*/ 0 h 249645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991428" h="2496457">
                <a:moveTo>
                  <a:pt x="1045028" y="0"/>
                </a:moveTo>
                <a:lnTo>
                  <a:pt x="3991428" y="2496457"/>
                </a:lnTo>
                <a:lnTo>
                  <a:pt x="1669142" y="2496457"/>
                </a:lnTo>
                <a:lnTo>
                  <a:pt x="0" y="1233715"/>
                </a:lnTo>
                <a:lnTo>
                  <a:pt x="1045028" y="0"/>
                </a:lnTo>
                <a:close/>
              </a:path>
            </a:pathLst>
          </a:custGeom>
          <a:gradFill flip="none" rotWithShape="1">
            <a:gsLst>
              <a:gs pos="100000">
                <a:srgbClr val="C00000"/>
              </a:gs>
              <a:gs pos="0">
                <a:srgbClr val="FF0000"/>
              </a:gs>
            </a:gsLst>
            <a:lin ang="5400000" scaled="1"/>
            <a:tileRect/>
          </a:gradFill>
          <a:ln>
            <a:noFill/>
          </a:ln>
          <a:effectLst>
            <a:innerShdw blurRad="63500" dist="50800" dir="13500000">
              <a:srgbClr val="002060">
                <a:alpha val="5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5"/>
          </a:p>
        </p:txBody>
      </p:sp>
      <p:sp>
        <p:nvSpPr>
          <p:cNvPr id="6" name="任意多边形 5"/>
          <p:cNvSpPr/>
          <p:nvPr/>
        </p:nvSpPr>
        <p:spPr>
          <a:xfrm>
            <a:off x="-32064" y="4387622"/>
            <a:ext cx="4155901" cy="2475393"/>
          </a:xfrm>
          <a:custGeom>
            <a:avLst/>
            <a:gdLst>
              <a:gd name="connsiteX0" fmla="*/ 1941287 w 4154716"/>
              <a:gd name="connsiteY0" fmla="*/ 0 h 2474686"/>
              <a:gd name="connsiteX1" fmla="*/ 4154716 w 4154716"/>
              <a:gd name="connsiteY1" fmla="*/ 0 h 2474686"/>
              <a:gd name="connsiteX2" fmla="*/ 2213429 w 4154716"/>
              <a:gd name="connsiteY2" fmla="*/ 2474686 h 2474686"/>
              <a:gd name="connsiteX3" fmla="*/ 0 w 4154716"/>
              <a:gd name="connsiteY3" fmla="*/ 2474686 h 2474686"/>
            </a:gdLst>
            <a:ahLst/>
            <a:cxnLst>
              <a:cxn ang="0">
                <a:pos x="connsiteX0" y="connsiteY0"/>
              </a:cxn>
              <a:cxn ang="0">
                <a:pos x="connsiteX1" y="connsiteY1"/>
              </a:cxn>
              <a:cxn ang="0">
                <a:pos x="connsiteX2" y="connsiteY2"/>
              </a:cxn>
              <a:cxn ang="0">
                <a:pos x="connsiteX3" y="connsiteY3"/>
              </a:cxn>
            </a:cxnLst>
            <a:rect l="l" t="t" r="r" b="b"/>
            <a:pathLst>
              <a:path w="4154716" h="2474686">
                <a:moveTo>
                  <a:pt x="1941287" y="0"/>
                </a:moveTo>
                <a:lnTo>
                  <a:pt x="4154716" y="0"/>
                </a:lnTo>
                <a:lnTo>
                  <a:pt x="2213429" y="2474686"/>
                </a:lnTo>
                <a:lnTo>
                  <a:pt x="0" y="2474686"/>
                </a:lnTo>
                <a:close/>
              </a:path>
            </a:pathLst>
          </a:custGeom>
          <a:gradFill flip="none" rotWithShape="1">
            <a:gsLst>
              <a:gs pos="100000">
                <a:srgbClr val="C00000"/>
              </a:gs>
              <a:gs pos="0">
                <a:srgbClr val="FF0000"/>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5"/>
          </a:p>
        </p:txBody>
      </p:sp>
      <p:sp>
        <p:nvSpPr>
          <p:cNvPr id="8" name="文本框 7"/>
          <p:cNvSpPr txBox="1"/>
          <p:nvPr/>
        </p:nvSpPr>
        <p:spPr>
          <a:xfrm>
            <a:off x="1408477" y="2122211"/>
            <a:ext cx="4685899" cy="646331"/>
          </a:xfrm>
          <a:prstGeom prst="rect">
            <a:avLst/>
          </a:prstGeom>
          <a:noFill/>
        </p:spPr>
        <p:txBody>
          <a:bodyPr wrap="none" rtlCol="0">
            <a:spAutoFit/>
          </a:bodyPr>
          <a:lstStyle/>
          <a:p>
            <a:pPr algn="ctr"/>
            <a:r>
              <a:rPr lang="zh-CN" altLang="en-US" sz="3600" b="1" spc="300" dirty="0">
                <a:solidFill>
                  <a:schemeClr val="accent1"/>
                </a:solidFill>
                <a:latin typeface="微软雅黑" panose="020B0503020204020204" pitchFamily="34" charset="-122"/>
                <a:ea typeface="微软雅黑" panose="020B0503020204020204" pitchFamily="34" charset="-122"/>
              </a:rPr>
              <a:t>图像识别与检测基础</a:t>
            </a:r>
            <a:endParaRPr lang="zh-CN" altLang="zh-CN" sz="3600" b="1" spc="300" dirty="0">
              <a:solidFill>
                <a:schemeClr val="accent1"/>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4834835" y="3067620"/>
            <a:ext cx="2743200" cy="510461"/>
          </a:xfrm>
          <a:prstGeom prst="rect">
            <a:avLst/>
          </a:prstGeom>
          <a:noFill/>
        </p:spPr>
        <p:txBody>
          <a:bodyPr wrap="square" rtlCol="0">
            <a:spAutoFit/>
          </a:bodyPr>
          <a:lstStyle/>
          <a:p>
            <a:pPr algn="r">
              <a:lnSpc>
                <a:spcPct val="120000"/>
              </a:lnSpc>
            </a:pPr>
            <a:r>
              <a:rPr lang="en-US" altLang="zh-CN" sz="2400" b="1" dirty="0">
                <a:solidFill>
                  <a:schemeClr val="accent1"/>
                </a:solidFill>
                <a:latin typeface="华文楷体" panose="02010600040101010101" pitchFamily="2" charset="-122"/>
                <a:ea typeface="华文楷体" panose="02010600040101010101" pitchFamily="2" charset="-122"/>
              </a:rPr>
              <a:t>17</a:t>
            </a:r>
            <a:r>
              <a:rPr lang="zh-CN" altLang="en-US" sz="2400" b="1" dirty="0">
                <a:solidFill>
                  <a:schemeClr val="accent1"/>
                </a:solidFill>
                <a:latin typeface="华文楷体" panose="02010600040101010101" pitchFamily="2" charset="-122"/>
                <a:ea typeface="华文楷体" panose="02010600040101010101" pitchFamily="2" charset="-122"/>
              </a:rPr>
              <a:t>级 王佳伟</a:t>
            </a:r>
            <a:endParaRPr lang="en-US" altLang="zh-CN" sz="2400" b="1" dirty="0">
              <a:solidFill>
                <a:schemeClr val="accent1"/>
              </a:solidFill>
              <a:latin typeface="华文楷体" panose="02010600040101010101" pitchFamily="2" charset="-122"/>
              <a:ea typeface="华文楷体" panose="02010600040101010101" pitchFamily="2" charset="-122"/>
            </a:endParaRPr>
          </a:p>
        </p:txBody>
      </p:sp>
    </p:spTree>
  </p:cSld>
  <p:clrMapOvr>
    <a:masterClrMapping/>
  </p:clrMapOvr>
  <p:transition spd="slow">
    <p:randomBar dir="vert"/>
  </p:transition>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C560179B-4C51-4526-9980-65E8A1C1C256}" type="slidenum">
              <a:rPr lang="zh-CN" altLang="en-US" smtClean="0"/>
              <a:t>10</a:t>
            </a:fld>
            <a:endParaRPr lang="zh-CN" altLang="en-US" dirty="0"/>
          </a:p>
        </p:txBody>
      </p:sp>
      <p:sp>
        <p:nvSpPr>
          <p:cNvPr id="23" name="TextBox 155">
            <a:extLst>
              <a:ext uri="{FF2B5EF4-FFF2-40B4-BE49-F238E27FC236}">
                <a16:creationId xmlns:a16="http://schemas.microsoft.com/office/drawing/2014/main" id="{566A17F5-EF19-4486-A71F-B2E0B940F880}"/>
              </a:ext>
            </a:extLst>
          </p:cNvPr>
          <p:cNvSpPr txBox="1"/>
          <p:nvPr/>
        </p:nvSpPr>
        <p:spPr>
          <a:xfrm>
            <a:off x="311546" y="173686"/>
            <a:ext cx="8410222" cy="46037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减轻光照干扰办法②：色彩空间</a:t>
            </a:r>
          </a:p>
        </p:txBody>
      </p:sp>
      <p:sp>
        <p:nvSpPr>
          <p:cNvPr id="3" name="矩形 2">
            <a:extLst>
              <a:ext uri="{FF2B5EF4-FFF2-40B4-BE49-F238E27FC236}">
                <a16:creationId xmlns:a16="http://schemas.microsoft.com/office/drawing/2014/main" id="{3FB56418-C75D-4769-8C38-F5C2BB5C55DF}"/>
              </a:ext>
            </a:extLst>
          </p:cNvPr>
          <p:cNvSpPr/>
          <p:nvPr/>
        </p:nvSpPr>
        <p:spPr>
          <a:xfrm>
            <a:off x="1593574" y="1329899"/>
            <a:ext cx="9004852" cy="4198201"/>
          </a:xfrm>
          <a:prstGeom prst="rect">
            <a:avLst/>
          </a:prstGeom>
        </p:spPr>
        <p:txBody>
          <a:bodyPr wrap="square">
            <a:spAutoFit/>
          </a:bodyPr>
          <a:lstStyle/>
          <a:p>
            <a:pPr>
              <a:lnSpc>
                <a:spcPct val="150000"/>
              </a:lnSpc>
            </a:pPr>
            <a:r>
              <a:rPr lang="en-US" altLang="zh-CN" sz="2000" dirty="0"/>
              <a:t>        RGB</a:t>
            </a:r>
            <a:r>
              <a:rPr lang="zh-CN" altLang="en-US" sz="2000" dirty="0"/>
              <a:t>色彩空间里是不好处理光照影响的。</a:t>
            </a:r>
            <a:r>
              <a:rPr lang="zh-CN" altLang="en-US" sz="2000" dirty="0">
                <a:solidFill>
                  <a:srgbClr val="FF0000"/>
                </a:solidFill>
              </a:rPr>
              <a:t>光照强</a:t>
            </a:r>
            <a:r>
              <a:rPr lang="zh-CN" altLang="en-US" sz="2000" dirty="0"/>
              <a:t>的图像区域色彩</a:t>
            </a:r>
            <a:r>
              <a:rPr lang="zh-CN" altLang="en-US" sz="2000" dirty="0">
                <a:solidFill>
                  <a:srgbClr val="FF0000"/>
                </a:solidFill>
              </a:rPr>
              <a:t>对比度高</a:t>
            </a:r>
            <a:r>
              <a:rPr lang="zh-CN" altLang="en-US" sz="2000" dirty="0"/>
              <a:t>，分割清楚。</a:t>
            </a:r>
            <a:r>
              <a:rPr lang="zh-CN" altLang="en-US" sz="2000" dirty="0">
                <a:solidFill>
                  <a:srgbClr val="FF0000"/>
                </a:solidFill>
              </a:rPr>
              <a:t>光照强度弱</a:t>
            </a:r>
            <a:r>
              <a:rPr lang="zh-CN" altLang="en-US" sz="2000" dirty="0"/>
              <a:t>的区域</a:t>
            </a:r>
            <a:r>
              <a:rPr lang="zh-CN" altLang="en-US" sz="2000" dirty="0">
                <a:solidFill>
                  <a:srgbClr val="FF0000"/>
                </a:solidFill>
              </a:rPr>
              <a:t>色彩偏黑</a:t>
            </a:r>
            <a:r>
              <a:rPr lang="zh-CN" altLang="en-US" sz="2000" dirty="0"/>
              <a:t>，甚至就是黑色。如果想解决这个问题就是要用另外的色彩空间，</a:t>
            </a:r>
            <a:r>
              <a:rPr lang="en-US" altLang="zh-CN" sz="2000" dirty="0">
                <a:solidFill>
                  <a:srgbClr val="FF0000"/>
                </a:solidFill>
              </a:rPr>
              <a:t>HSV</a:t>
            </a:r>
            <a:r>
              <a:rPr lang="zh-CN" altLang="en-US" sz="2000" dirty="0"/>
              <a:t>。</a:t>
            </a:r>
          </a:p>
          <a:p>
            <a:pPr>
              <a:lnSpc>
                <a:spcPct val="150000"/>
              </a:lnSpc>
            </a:pPr>
            <a:r>
              <a:rPr lang="en-US" altLang="zh-CN" sz="2000" dirty="0"/>
              <a:t>        HSV</a:t>
            </a:r>
            <a:r>
              <a:rPr lang="zh-CN" altLang="en-US" sz="2000" dirty="0"/>
              <a:t>中</a:t>
            </a:r>
            <a:r>
              <a:rPr lang="en-US" altLang="zh-CN" sz="2000" dirty="0"/>
              <a:t>H</a:t>
            </a:r>
            <a:r>
              <a:rPr lang="zh-CN" altLang="en-US" sz="2000" dirty="0"/>
              <a:t>是色调，</a:t>
            </a:r>
            <a:r>
              <a:rPr lang="en-US" altLang="zh-CN" sz="2000" dirty="0"/>
              <a:t>S</a:t>
            </a:r>
            <a:r>
              <a:rPr lang="zh-CN" altLang="en-US" sz="2000" dirty="0"/>
              <a:t>是饱和度，</a:t>
            </a:r>
            <a:r>
              <a:rPr lang="en-US" altLang="zh-CN" sz="2000" dirty="0"/>
              <a:t>V</a:t>
            </a:r>
            <a:r>
              <a:rPr lang="zh-CN" altLang="en-US" sz="2000" dirty="0"/>
              <a:t>是明度。如果图片出现某部分出现光照条件不均时，</a:t>
            </a:r>
            <a:r>
              <a:rPr lang="zh-CN" altLang="en-US" sz="2000" dirty="0">
                <a:solidFill>
                  <a:srgbClr val="FF0000"/>
                </a:solidFill>
              </a:rPr>
              <a:t>影响的仅仅是图像像素的明度</a:t>
            </a:r>
            <a:r>
              <a:rPr lang="zh-CN" altLang="en-US" sz="2000" dirty="0"/>
              <a:t>，和颜色的色调饱和度无关。用这些颜色特征做阈值可以直接剔除光照对图像的影响。</a:t>
            </a:r>
            <a:r>
              <a:rPr lang="en-US" altLang="zh-CN" sz="2000" dirty="0">
                <a:solidFill>
                  <a:srgbClr val="FF0000"/>
                </a:solidFill>
              </a:rPr>
              <a:t>H</a:t>
            </a:r>
            <a:r>
              <a:rPr lang="zh-CN" altLang="en-US" sz="2000" dirty="0"/>
              <a:t>空间中，绿色比黄色的值高一点，所以给每个像素</a:t>
            </a:r>
            <a:r>
              <a:rPr lang="en-US" altLang="zh-CN" sz="2000" dirty="0"/>
              <a:t>+15</a:t>
            </a:r>
            <a:r>
              <a:rPr lang="zh-CN" altLang="en-US" sz="2000" dirty="0"/>
              <a:t>，黄色的树叶就会变绿；减小饱和度</a:t>
            </a:r>
            <a:r>
              <a:rPr lang="en-US" altLang="zh-CN" sz="2000" dirty="0">
                <a:solidFill>
                  <a:srgbClr val="FF0000"/>
                </a:solidFill>
              </a:rPr>
              <a:t>S</a:t>
            </a:r>
            <a:r>
              <a:rPr lang="zh-CN" altLang="en-US" sz="2000" dirty="0"/>
              <a:t>会让图像</a:t>
            </a:r>
            <a:r>
              <a:rPr lang="zh-CN" altLang="en-US" sz="2000" dirty="0">
                <a:solidFill>
                  <a:srgbClr val="FF0000"/>
                </a:solidFill>
              </a:rPr>
              <a:t>损失鲜艳，变得更灰</a:t>
            </a:r>
            <a:r>
              <a:rPr lang="zh-CN" altLang="en-US" sz="2000" dirty="0"/>
              <a:t>。</a:t>
            </a:r>
            <a:endParaRPr lang="en-US" altLang="zh-CN" sz="2000" dirty="0"/>
          </a:p>
          <a:p>
            <a:pPr>
              <a:lnSpc>
                <a:spcPct val="150000"/>
              </a:lnSpc>
            </a:pPr>
            <a:r>
              <a:rPr lang="zh-CN" altLang="en-US" sz="2000" dirty="0"/>
              <a:t>        当然，也有</a:t>
            </a:r>
            <a:r>
              <a:rPr lang="en-US" altLang="zh-CN" sz="2000" dirty="0">
                <a:solidFill>
                  <a:srgbClr val="FF0000"/>
                </a:solidFill>
              </a:rPr>
              <a:t>LAB</a:t>
            </a:r>
            <a:r>
              <a:rPr lang="zh-CN" altLang="en-US" sz="2000" dirty="0"/>
              <a:t>色彩空间，</a:t>
            </a:r>
            <a:r>
              <a:rPr lang="en-US" altLang="zh-CN" sz="2000" dirty="0">
                <a:solidFill>
                  <a:srgbClr val="FF0000"/>
                </a:solidFill>
              </a:rPr>
              <a:t>L</a:t>
            </a:r>
            <a:r>
              <a:rPr lang="zh-CN" altLang="en-US" sz="2000" dirty="0"/>
              <a:t>通道代表亮度。</a:t>
            </a:r>
          </a:p>
        </p:txBody>
      </p:sp>
      <p:sp>
        <p:nvSpPr>
          <p:cNvPr id="12" name="文本框 11">
            <a:extLst>
              <a:ext uri="{FF2B5EF4-FFF2-40B4-BE49-F238E27FC236}">
                <a16:creationId xmlns:a16="http://schemas.microsoft.com/office/drawing/2014/main" id="{2E9AED0D-2072-4A5D-892E-A0EC0811365D}"/>
              </a:ext>
            </a:extLst>
          </p:cNvPr>
          <p:cNvSpPr txBox="1"/>
          <p:nvPr/>
        </p:nvSpPr>
        <p:spPr>
          <a:xfrm>
            <a:off x="6791739" y="5949820"/>
            <a:ext cx="1828800" cy="369332"/>
          </a:xfrm>
          <a:prstGeom prst="rect">
            <a:avLst/>
          </a:prstGeom>
          <a:noFill/>
          <a:ln>
            <a:noFill/>
          </a:ln>
        </p:spPr>
        <p:txBody>
          <a:bodyPr wrap="square" rtlCol="0">
            <a:spAutoFit/>
          </a:bodyPr>
          <a:lstStyle/>
          <a:p>
            <a:pPr algn="ctr" defTabSz="608965"/>
            <a:r>
              <a:rPr lang="en-US" altLang="zh-CN" b="1" dirty="0">
                <a:solidFill>
                  <a:srgbClr val="FF0000"/>
                </a:solidFill>
              </a:rPr>
              <a:t>Code</a:t>
            </a:r>
            <a:r>
              <a:rPr lang="zh-CN" altLang="en-US" b="1" dirty="0">
                <a:solidFill>
                  <a:srgbClr val="FF0000"/>
                </a:solidFill>
              </a:rPr>
              <a:t>：</a:t>
            </a:r>
            <a:r>
              <a:rPr lang="en-US" altLang="zh-CN" b="1" dirty="0">
                <a:solidFill>
                  <a:srgbClr val="FF0000"/>
                </a:solidFill>
              </a:rPr>
              <a:t>HSV</a:t>
            </a:r>
            <a:endParaRPr lang="zh-CN" altLang="en-US" b="1" dirty="0">
              <a:solidFill>
                <a:srgbClr val="FF0000"/>
              </a:solidFill>
            </a:endParaRPr>
          </a:p>
        </p:txBody>
      </p:sp>
    </p:spTree>
    <p:extLst>
      <p:ext uri="{BB962C8B-B14F-4D97-AF65-F5344CB8AC3E}">
        <p14:creationId xmlns:p14="http://schemas.microsoft.com/office/powerpoint/2010/main" val="7332186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灯片编号占位符 1"/>
          <p:cNvSpPr>
            <a:spLocks noGrp="1"/>
          </p:cNvSpPr>
          <p:nvPr>
            <p:ph type="sldNum" sz="quarter" idx="4294967295"/>
          </p:nvPr>
        </p:nvSpPr>
        <p:spPr>
          <a:xfrm>
            <a:off x="9347200" y="6356350"/>
            <a:ext cx="2844800" cy="365125"/>
          </a:xfrm>
        </p:spPr>
        <p:txBody>
          <a:bodyPr/>
          <a:lstStyle/>
          <a:p>
            <a:fld id="{C560179B-4C51-4526-9980-65E8A1C1C256}" type="slidenum">
              <a:rPr lang="zh-CN" altLang="en-US" smtClean="0"/>
              <a:t>11</a:t>
            </a:fld>
            <a:endParaRPr lang="zh-CN" altLang="en-US"/>
          </a:p>
        </p:txBody>
      </p:sp>
      <p:sp>
        <p:nvSpPr>
          <p:cNvPr id="7" name="矩形 6"/>
          <p:cNvSpPr/>
          <p:nvPr/>
        </p:nvSpPr>
        <p:spPr>
          <a:xfrm>
            <a:off x="0" y="2209800"/>
            <a:ext cx="12192000" cy="22987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Oval 16"/>
          <p:cNvSpPr>
            <a:spLocks noChangeArrowheads="1"/>
          </p:cNvSpPr>
          <p:nvPr/>
        </p:nvSpPr>
        <p:spPr bwMode="auto">
          <a:xfrm>
            <a:off x="890107" y="2092134"/>
            <a:ext cx="2536680" cy="2543614"/>
          </a:xfrm>
          <a:prstGeom prst="ellipse">
            <a:avLst/>
          </a:prstGeom>
          <a:solidFill>
            <a:srgbClr val="FFFFFF"/>
          </a:solidFill>
          <a:ln w="57150">
            <a:solidFill>
              <a:schemeClr val="accent1"/>
            </a:solidFill>
            <a:round/>
          </a:ln>
          <a:effectLst>
            <a:outerShdw blurRad="38100" dist="38100" dir="2700000" algn="tl" rotWithShape="0">
              <a:prstClr val="black">
                <a:alpha val="40000"/>
              </a:prstClr>
            </a:outerShdw>
          </a:effectLst>
        </p:spPr>
        <p:txBody>
          <a:bodyPr/>
          <a:lstStyle/>
          <a:p>
            <a:endParaRPr lang="zh-CN" altLang="en-US" sz="6000" kern="0">
              <a:solidFill>
                <a:schemeClr val="accent1"/>
              </a:solidFill>
              <a:latin typeface="楷体" panose="02010609060101010101" pitchFamily="49" charset="-122"/>
              <a:ea typeface="楷体" panose="02010609060101010101" pitchFamily="49" charset="-122"/>
              <a:cs typeface="+mn-ea"/>
              <a:sym typeface="+mn-lt"/>
            </a:endParaRPr>
          </a:p>
        </p:txBody>
      </p:sp>
      <p:sp>
        <p:nvSpPr>
          <p:cNvPr id="5" name="TextBox 60"/>
          <p:cNvSpPr txBox="1">
            <a:spLocks noChangeArrowheads="1"/>
          </p:cNvSpPr>
          <p:nvPr/>
        </p:nvSpPr>
        <p:spPr bwMode="auto">
          <a:xfrm>
            <a:off x="1290261" y="2394445"/>
            <a:ext cx="1736373"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12000" b="1" kern="0" dirty="0">
                <a:solidFill>
                  <a:schemeClr val="accent1"/>
                </a:solidFill>
                <a:latin typeface="楷体" panose="02010609060101010101" pitchFamily="49" charset="-122"/>
                <a:ea typeface="楷体" panose="02010609060101010101" pitchFamily="49" charset="-122"/>
                <a:cs typeface="+mn-ea"/>
                <a:sym typeface="+mn-lt"/>
              </a:rPr>
              <a:t>03</a:t>
            </a:r>
          </a:p>
        </p:txBody>
      </p:sp>
      <p:sp>
        <p:nvSpPr>
          <p:cNvPr id="6" name="矩形 5"/>
          <p:cNvSpPr/>
          <p:nvPr/>
        </p:nvSpPr>
        <p:spPr>
          <a:xfrm>
            <a:off x="4077572" y="2634734"/>
            <a:ext cx="3416320" cy="646331"/>
          </a:xfrm>
          <a:prstGeom prst="rect">
            <a:avLst/>
          </a:prstGeom>
        </p:spPr>
        <p:txBody>
          <a:bodyPr wrap="none">
            <a:spAutoFit/>
          </a:bodyPr>
          <a:lstStyle/>
          <a:p>
            <a:r>
              <a:rPr lang="zh-CN" altLang="en-US" sz="3600" b="1" kern="0" spc="600" dirty="0">
                <a:solidFill>
                  <a:schemeClr val="bg1"/>
                </a:solidFill>
                <a:latin typeface="+mj-ea"/>
                <a:ea typeface="+mj-ea"/>
                <a:cs typeface="+mn-ea"/>
                <a:sym typeface="+mn-lt"/>
              </a:rPr>
              <a:t>图片学习识别</a:t>
            </a:r>
          </a:p>
        </p:txBody>
      </p:sp>
    </p:spTree>
  </p:cSld>
  <p:clrMapOvr>
    <a:masterClrMapping/>
  </p:clrMapOvr>
  <p:transition spd="slow">
    <p:randomBar dir="vert"/>
  </p:transition>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C560179B-4C51-4526-9980-65E8A1C1C256}" type="slidenum">
              <a:rPr lang="zh-CN" altLang="en-US" smtClean="0"/>
              <a:t>12</a:t>
            </a:fld>
            <a:endParaRPr lang="zh-CN" altLang="en-US" dirty="0"/>
          </a:p>
        </p:txBody>
      </p:sp>
      <p:sp>
        <p:nvSpPr>
          <p:cNvPr id="23" name="TextBox 155">
            <a:extLst>
              <a:ext uri="{FF2B5EF4-FFF2-40B4-BE49-F238E27FC236}">
                <a16:creationId xmlns:a16="http://schemas.microsoft.com/office/drawing/2014/main" id="{566A17F5-EF19-4486-A71F-B2E0B940F880}"/>
              </a:ext>
            </a:extLst>
          </p:cNvPr>
          <p:cNvSpPr txBox="1"/>
          <p:nvPr/>
        </p:nvSpPr>
        <p:spPr>
          <a:xfrm>
            <a:off x="311546" y="173686"/>
            <a:ext cx="8410222" cy="46037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图像学习识别 </a:t>
            </a:r>
            <a:r>
              <a:rPr lang="en-US" altLang="zh-CN" sz="2400" b="1" dirty="0">
                <a:latin typeface="微软雅黑" panose="020B0503020204020204" pitchFamily="34" charset="-122"/>
                <a:ea typeface="微软雅黑" panose="020B0503020204020204" pitchFamily="34" charset="-122"/>
              </a:rPr>
              <a:t>—— </a:t>
            </a:r>
            <a:r>
              <a:rPr lang="zh-CN" altLang="en-US" sz="2400" b="1" dirty="0">
                <a:latin typeface="微软雅黑" panose="020B0503020204020204" pitchFamily="34" charset="-122"/>
                <a:ea typeface="微软雅黑" panose="020B0503020204020204" pitchFamily="34" charset="-122"/>
              </a:rPr>
              <a:t>传统：机器学习</a:t>
            </a:r>
          </a:p>
        </p:txBody>
      </p:sp>
      <p:sp>
        <p:nvSpPr>
          <p:cNvPr id="3" name="矩形 2">
            <a:extLst>
              <a:ext uri="{FF2B5EF4-FFF2-40B4-BE49-F238E27FC236}">
                <a16:creationId xmlns:a16="http://schemas.microsoft.com/office/drawing/2014/main" id="{3FB56418-C75D-4769-8C38-F5C2BB5C55DF}"/>
              </a:ext>
            </a:extLst>
          </p:cNvPr>
          <p:cNvSpPr/>
          <p:nvPr/>
        </p:nvSpPr>
        <p:spPr>
          <a:xfrm>
            <a:off x="1593574" y="637402"/>
            <a:ext cx="9004852" cy="5583195"/>
          </a:xfrm>
          <a:prstGeom prst="rect">
            <a:avLst/>
          </a:prstGeom>
        </p:spPr>
        <p:txBody>
          <a:bodyPr wrap="square">
            <a:spAutoFit/>
          </a:bodyPr>
          <a:lstStyle/>
          <a:p>
            <a:pPr>
              <a:lnSpc>
                <a:spcPct val="150000"/>
              </a:lnSpc>
            </a:pPr>
            <a:r>
              <a:rPr lang="zh-CN" altLang="en-US" sz="2000" dirty="0"/>
              <a:t>①</a:t>
            </a:r>
            <a:r>
              <a:rPr lang="en-US" altLang="zh-CN" sz="2000" dirty="0"/>
              <a:t> </a:t>
            </a:r>
            <a:r>
              <a:rPr lang="en-US" altLang="zh-CN" sz="2000" dirty="0" err="1"/>
              <a:t>Haar</a:t>
            </a:r>
            <a:r>
              <a:rPr lang="zh-CN" altLang="en-US" sz="2000" dirty="0"/>
              <a:t>特征</a:t>
            </a:r>
            <a:r>
              <a:rPr lang="en-US" altLang="zh-CN" sz="2000" dirty="0"/>
              <a:t>+</a:t>
            </a:r>
            <a:r>
              <a:rPr lang="en-US" altLang="zh-CN" sz="2000" dirty="0" err="1"/>
              <a:t>Adaboost+Cascade</a:t>
            </a:r>
            <a:endParaRPr lang="en-US" altLang="zh-CN" sz="2000" dirty="0"/>
          </a:p>
          <a:p>
            <a:pPr>
              <a:lnSpc>
                <a:spcPct val="150000"/>
              </a:lnSpc>
            </a:pPr>
            <a:r>
              <a:rPr lang="zh-CN" altLang="en-US" sz="2000" dirty="0"/>
              <a:t>② </a:t>
            </a:r>
            <a:r>
              <a:rPr lang="en-US" altLang="zh-CN" sz="2000" dirty="0">
                <a:solidFill>
                  <a:srgbClr val="FF0000"/>
                </a:solidFill>
              </a:rPr>
              <a:t>HOG</a:t>
            </a:r>
            <a:r>
              <a:rPr lang="zh-CN" altLang="en-US" sz="2000" dirty="0">
                <a:solidFill>
                  <a:srgbClr val="FF0000"/>
                </a:solidFill>
              </a:rPr>
              <a:t>特征</a:t>
            </a:r>
            <a:r>
              <a:rPr lang="en-US" altLang="zh-CN" sz="2000" dirty="0">
                <a:solidFill>
                  <a:srgbClr val="FF0000"/>
                </a:solidFill>
              </a:rPr>
              <a:t>+SVM</a:t>
            </a:r>
          </a:p>
          <a:p>
            <a:pPr>
              <a:lnSpc>
                <a:spcPct val="150000"/>
              </a:lnSpc>
            </a:pPr>
            <a:r>
              <a:rPr lang="zh-CN" altLang="en-US" sz="2000" dirty="0"/>
              <a:t>③ </a:t>
            </a:r>
            <a:r>
              <a:rPr lang="en-US" altLang="zh-CN" sz="2000" dirty="0"/>
              <a:t>DPM</a:t>
            </a:r>
            <a:r>
              <a:rPr lang="zh-CN" altLang="en-US" sz="2000" dirty="0"/>
              <a:t>特征</a:t>
            </a:r>
            <a:r>
              <a:rPr lang="en-US" altLang="zh-CN" sz="2000" dirty="0"/>
              <a:t>+Latent SVM</a:t>
            </a:r>
          </a:p>
          <a:p>
            <a:pPr>
              <a:lnSpc>
                <a:spcPct val="150000"/>
              </a:lnSpc>
            </a:pPr>
            <a:r>
              <a:rPr lang="en-US" altLang="zh-CN" sz="2000" b="1" dirty="0"/>
              <a:t>HOG</a:t>
            </a:r>
            <a:r>
              <a:rPr lang="zh-CN" altLang="en-US" sz="2000" b="1" dirty="0"/>
              <a:t>的优点： </a:t>
            </a:r>
          </a:p>
          <a:p>
            <a:pPr>
              <a:lnSpc>
                <a:spcPct val="150000"/>
              </a:lnSpc>
            </a:pPr>
            <a:r>
              <a:rPr lang="en-US" altLang="zh-CN" sz="2000" dirty="0"/>
              <a:t>    </a:t>
            </a:r>
            <a:r>
              <a:rPr lang="zh-CN" altLang="en-US" sz="2000" dirty="0"/>
              <a:t>核心思想是所检测的局部物体外形能够被梯度或边缘方向的分布所描述，</a:t>
            </a:r>
            <a:r>
              <a:rPr lang="en-US" altLang="zh-CN" sz="2000" dirty="0"/>
              <a:t>HOG</a:t>
            </a:r>
            <a:r>
              <a:rPr lang="zh-CN" altLang="en-US" sz="2000" dirty="0"/>
              <a:t>能较好地捕捉局部形状信息，对几何和光学变化都有很好的不变性； </a:t>
            </a:r>
          </a:p>
          <a:p>
            <a:pPr>
              <a:lnSpc>
                <a:spcPct val="150000"/>
              </a:lnSpc>
            </a:pPr>
            <a:r>
              <a:rPr lang="en-US" altLang="zh-CN" sz="2000" dirty="0"/>
              <a:t>    HOG</a:t>
            </a:r>
            <a:r>
              <a:rPr lang="zh-CN" altLang="en-US" sz="2000" dirty="0"/>
              <a:t>特征向量中隐含了该块与检测窗口之间的空间位置关系。</a:t>
            </a:r>
            <a:endParaRPr lang="en-US" altLang="zh-CN" sz="2000" dirty="0"/>
          </a:p>
          <a:p>
            <a:pPr>
              <a:lnSpc>
                <a:spcPct val="150000"/>
              </a:lnSpc>
            </a:pPr>
            <a:r>
              <a:rPr lang="en-US" altLang="zh-CN" sz="2000" b="1" dirty="0"/>
              <a:t>HOG</a:t>
            </a:r>
            <a:r>
              <a:rPr lang="zh-CN" altLang="en-US" sz="2000" b="1" dirty="0"/>
              <a:t>的缺陷： </a:t>
            </a:r>
            <a:endParaRPr lang="en-US" altLang="zh-CN" sz="2000" b="1" dirty="0"/>
          </a:p>
          <a:p>
            <a:pPr>
              <a:lnSpc>
                <a:spcPct val="150000"/>
              </a:lnSpc>
            </a:pPr>
            <a:r>
              <a:rPr lang="zh-CN" altLang="en-US" sz="2000" dirty="0"/>
              <a:t>    很难处理遮挡问题，人体姿势动作幅度过大或物体方向改变也不易检测，在</a:t>
            </a:r>
            <a:r>
              <a:rPr lang="en-US" altLang="zh-CN" sz="2000" dirty="0"/>
              <a:t>DPM</a:t>
            </a:r>
            <a:r>
              <a:rPr lang="zh-CN" altLang="en-US" sz="2000" dirty="0"/>
              <a:t>中解决了此问题。</a:t>
            </a:r>
            <a:endParaRPr lang="en-US" altLang="zh-CN" sz="2000" dirty="0"/>
          </a:p>
          <a:p>
            <a:pPr>
              <a:lnSpc>
                <a:spcPct val="150000"/>
              </a:lnSpc>
            </a:pPr>
            <a:r>
              <a:rPr lang="en-US" altLang="zh-CN" sz="2000" dirty="0"/>
              <a:t>    HOG</a:t>
            </a:r>
            <a:r>
              <a:rPr lang="zh-CN" altLang="en-US" sz="2000" dirty="0"/>
              <a:t>本身不具有尺度不变性，其尺度不变性是通过缩放检测窗口图像的大小来实现的</a:t>
            </a:r>
          </a:p>
        </p:txBody>
      </p:sp>
    </p:spTree>
    <p:extLst>
      <p:ext uri="{BB962C8B-B14F-4D97-AF65-F5344CB8AC3E}">
        <p14:creationId xmlns:p14="http://schemas.microsoft.com/office/powerpoint/2010/main" val="39082571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C560179B-4C51-4526-9980-65E8A1C1C256}" type="slidenum">
              <a:rPr lang="zh-CN" altLang="en-US" smtClean="0"/>
              <a:t>13</a:t>
            </a:fld>
            <a:endParaRPr lang="zh-CN" altLang="en-US" dirty="0"/>
          </a:p>
        </p:txBody>
      </p:sp>
      <p:sp>
        <p:nvSpPr>
          <p:cNvPr id="3" name="矩形 2">
            <a:extLst>
              <a:ext uri="{FF2B5EF4-FFF2-40B4-BE49-F238E27FC236}">
                <a16:creationId xmlns:a16="http://schemas.microsoft.com/office/drawing/2014/main" id="{3FB56418-C75D-4769-8C38-F5C2BB5C55DF}"/>
              </a:ext>
            </a:extLst>
          </p:cNvPr>
          <p:cNvSpPr/>
          <p:nvPr/>
        </p:nvSpPr>
        <p:spPr>
          <a:xfrm>
            <a:off x="1593574" y="1154133"/>
            <a:ext cx="9004852" cy="1429622"/>
          </a:xfrm>
          <a:prstGeom prst="rect">
            <a:avLst/>
          </a:prstGeom>
        </p:spPr>
        <p:txBody>
          <a:bodyPr wrap="square">
            <a:spAutoFit/>
          </a:bodyPr>
          <a:lstStyle/>
          <a:p>
            <a:pPr>
              <a:lnSpc>
                <a:spcPct val="150000"/>
              </a:lnSpc>
            </a:pPr>
            <a:r>
              <a:rPr lang="en-US" altLang="zh-CN" sz="2000" dirty="0"/>
              <a:t>        </a:t>
            </a:r>
            <a:r>
              <a:rPr lang="zh-CN" altLang="en-US" sz="2000" dirty="0"/>
              <a:t>如果你需要精准的实现多目标分类、目标识别，则需要使用深度学习算法。</a:t>
            </a:r>
            <a:endParaRPr lang="en-US" altLang="zh-CN" sz="2000" dirty="0"/>
          </a:p>
          <a:p>
            <a:pPr>
              <a:lnSpc>
                <a:spcPct val="150000"/>
              </a:lnSpc>
            </a:pPr>
            <a:r>
              <a:rPr lang="zh-CN" altLang="en-US" sz="2000" dirty="0"/>
              <a:t>但前提是需要硬件设备具有较高的计算性能。常用的算法有：</a:t>
            </a:r>
            <a:r>
              <a:rPr lang="en-US" altLang="zh-CN" sz="2000" dirty="0"/>
              <a:t>Faster-</a:t>
            </a:r>
            <a:r>
              <a:rPr lang="en-US" altLang="zh-CN" sz="2000" dirty="0" err="1"/>
              <a:t>rcnn</a:t>
            </a:r>
            <a:r>
              <a:rPr lang="zh-CN" altLang="en-US" sz="2000" dirty="0"/>
              <a:t>、</a:t>
            </a:r>
            <a:r>
              <a:rPr lang="en-US" altLang="zh-CN" sz="2000" dirty="0"/>
              <a:t>RCNN</a:t>
            </a:r>
            <a:r>
              <a:rPr lang="zh-CN" altLang="en-US" sz="2000" dirty="0"/>
              <a:t>、</a:t>
            </a:r>
            <a:r>
              <a:rPr lang="en-US" altLang="zh-CN" sz="2000" dirty="0"/>
              <a:t>CNN</a:t>
            </a:r>
            <a:r>
              <a:rPr lang="zh-CN" altLang="en-US" sz="2000" dirty="0"/>
              <a:t>、</a:t>
            </a:r>
            <a:r>
              <a:rPr lang="en-US" altLang="zh-CN" sz="2000" dirty="0"/>
              <a:t>yolo-v3~v5</a:t>
            </a:r>
            <a:r>
              <a:rPr lang="zh-CN" altLang="en-US" sz="2000" dirty="0"/>
              <a:t>，</a:t>
            </a:r>
            <a:r>
              <a:rPr lang="en-US" altLang="zh-CN" sz="2000" dirty="0" err="1"/>
              <a:t>AlexNet</a:t>
            </a:r>
            <a:r>
              <a:rPr lang="zh-CN" altLang="en-US" sz="2000" dirty="0"/>
              <a:t>，</a:t>
            </a:r>
            <a:r>
              <a:rPr lang="en-US" altLang="zh-CN" sz="2000" dirty="0" err="1"/>
              <a:t>SENet</a:t>
            </a:r>
            <a:r>
              <a:rPr lang="zh-CN" altLang="en-US" sz="2000" dirty="0"/>
              <a:t>，</a:t>
            </a:r>
            <a:r>
              <a:rPr lang="en-US" altLang="zh-CN" sz="2000" dirty="0"/>
              <a:t>darknet</a:t>
            </a:r>
            <a:r>
              <a:rPr lang="zh-CN" altLang="en-US" sz="2000" dirty="0"/>
              <a:t>，</a:t>
            </a:r>
            <a:r>
              <a:rPr lang="en-US" altLang="zh-CN" sz="2000" dirty="0"/>
              <a:t>VGG</a:t>
            </a:r>
            <a:r>
              <a:rPr lang="zh-CN" altLang="en-US" sz="2000" dirty="0"/>
              <a:t>，</a:t>
            </a:r>
            <a:r>
              <a:rPr lang="en-US" altLang="zh-CN" sz="2000" dirty="0"/>
              <a:t>inception</a:t>
            </a:r>
            <a:r>
              <a:rPr lang="zh-CN" altLang="en-US" sz="2000" dirty="0"/>
              <a:t>等。</a:t>
            </a:r>
          </a:p>
        </p:txBody>
      </p:sp>
      <p:sp>
        <p:nvSpPr>
          <p:cNvPr id="6" name="TextBox 155">
            <a:extLst>
              <a:ext uri="{FF2B5EF4-FFF2-40B4-BE49-F238E27FC236}">
                <a16:creationId xmlns:a16="http://schemas.microsoft.com/office/drawing/2014/main" id="{EDC90480-5F4F-49A9-B7F5-D7BAFA7D1E64}"/>
              </a:ext>
            </a:extLst>
          </p:cNvPr>
          <p:cNvSpPr txBox="1"/>
          <p:nvPr/>
        </p:nvSpPr>
        <p:spPr>
          <a:xfrm>
            <a:off x="210317" y="186938"/>
            <a:ext cx="8410222" cy="46037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图像学习识别 </a:t>
            </a:r>
            <a:r>
              <a:rPr lang="en-US" altLang="zh-CN" sz="2400" b="1" dirty="0">
                <a:latin typeface="微软雅黑" panose="020B0503020204020204" pitchFamily="34" charset="-122"/>
                <a:ea typeface="微软雅黑" panose="020B0503020204020204" pitchFamily="34" charset="-122"/>
              </a:rPr>
              <a:t>—— </a:t>
            </a:r>
            <a:r>
              <a:rPr lang="zh-CN" altLang="en-US" sz="2400" b="1" dirty="0">
                <a:latin typeface="微软雅黑" panose="020B0503020204020204" pitchFamily="34" charset="-122"/>
                <a:ea typeface="微软雅黑" panose="020B0503020204020204" pitchFamily="34" charset="-122"/>
              </a:rPr>
              <a:t>深度学习</a:t>
            </a:r>
          </a:p>
        </p:txBody>
      </p:sp>
      <p:pic>
        <p:nvPicPr>
          <p:cNvPr id="5122" name="Picture 2" descr="深入浅出Yolo系列之Yolov5核心基础知识完整讲解">
            <a:extLst>
              <a:ext uri="{FF2B5EF4-FFF2-40B4-BE49-F238E27FC236}">
                <a16:creationId xmlns:a16="http://schemas.microsoft.com/office/drawing/2014/main" id="{E6C451CB-F4D1-48C7-9293-97EE16F5BD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11490" y="3010752"/>
            <a:ext cx="5569019" cy="3054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33121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0730" name="图片 1"/>
          <p:cNvPicPr>
            <a:picLocks noChangeAspect="1" noChangeArrowheads="1"/>
          </p:cNvPicPr>
          <p:nvPr/>
        </p:nvPicPr>
        <p:blipFill>
          <a:blip r:embed="rId3">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rcRect/>
          <a:stretch>
            <a:fillRect/>
          </a:stretch>
        </p:blipFill>
        <p:spPr bwMode="auto">
          <a:xfrm>
            <a:off x="5770880" y="-4445"/>
            <a:ext cx="6402070" cy="5229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2" name="Rectangle 3"/>
          <p:cNvSpPr txBox="1">
            <a:spLocks noChangeArrowheads="1"/>
          </p:cNvSpPr>
          <p:nvPr/>
        </p:nvSpPr>
        <p:spPr bwMode="auto">
          <a:xfrm>
            <a:off x="668020" y="2377123"/>
            <a:ext cx="4824413" cy="677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rgbClr val="4D4948"/>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rgbClr val="4D4948"/>
                </a:solidFill>
                <a:latin typeface="Arial" panose="020B0604020202020204" pitchFamily="34" charset="0"/>
                <a:ea typeface="仿宋_GB2312" pitchFamily="1"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dist" eaLnBrk="1" hangingPunct="1">
              <a:spcBef>
                <a:spcPct val="0"/>
              </a:spcBef>
              <a:buFontTx/>
              <a:buNone/>
            </a:pPr>
            <a:r>
              <a:rPr lang="zh-CN" altLang="en-US" sz="6000" b="1" dirty="0">
                <a:solidFill>
                  <a:srgbClr val="C00000"/>
                </a:solidFill>
                <a:latin typeface="楷体" panose="02010609060101010101" pitchFamily="49" charset="-122"/>
                <a:ea typeface="楷体" panose="02010609060101010101" pitchFamily="49" charset="-122"/>
              </a:rPr>
              <a:t>谢谢大家！</a:t>
            </a:r>
          </a:p>
        </p:txBody>
      </p:sp>
      <p:cxnSp>
        <p:nvCxnSpPr>
          <p:cNvPr id="30723" name="直接连接符 6"/>
          <p:cNvCxnSpPr>
            <a:cxnSpLocks noChangeShapeType="1"/>
          </p:cNvCxnSpPr>
          <p:nvPr/>
        </p:nvCxnSpPr>
        <p:spPr bwMode="auto">
          <a:xfrm>
            <a:off x="317500" y="5225415"/>
            <a:ext cx="8748713" cy="0"/>
          </a:xfrm>
          <a:prstGeom prst="line">
            <a:avLst/>
          </a:prstGeom>
          <a:noFill/>
          <a:ln w="9525">
            <a:solidFill>
              <a:schemeClr val="accent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30730"/>
                                        </p:tgtEl>
                                        <p:attrNameLst>
                                          <p:attrName>style.visibility</p:attrName>
                                        </p:attrNameLst>
                                      </p:cBhvr>
                                      <p:to>
                                        <p:strVal val="visible"/>
                                      </p:to>
                                    </p:set>
                                    <p:anim calcmode="lin" valueType="num">
                                      <p:cBhvr additive="base">
                                        <p:cTn id="7" dur="500" fill="hold"/>
                                        <p:tgtEl>
                                          <p:spTgt spid="30730"/>
                                        </p:tgtEl>
                                        <p:attrNameLst>
                                          <p:attrName>ppt_x</p:attrName>
                                        </p:attrNameLst>
                                      </p:cBhvr>
                                      <p:tavLst>
                                        <p:tav tm="0">
                                          <p:val>
                                            <p:strVal val="1+#ppt_w/2"/>
                                          </p:val>
                                        </p:tav>
                                        <p:tav tm="100000">
                                          <p:val>
                                            <p:strVal val="#ppt_x"/>
                                          </p:val>
                                        </p:tav>
                                      </p:tavLst>
                                    </p:anim>
                                    <p:anim calcmode="lin" valueType="num">
                                      <p:cBhvr additive="base">
                                        <p:cTn id="8" dur="500" fill="hold"/>
                                        <p:tgtEl>
                                          <p:spTgt spid="3073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2" fill="hold" nodeType="afterEffect">
                                  <p:stCondLst>
                                    <p:cond delay="0"/>
                                  </p:stCondLst>
                                  <p:childTnLst>
                                    <p:set>
                                      <p:cBhvr>
                                        <p:cTn id="11" dur="1" fill="hold">
                                          <p:stCondLst>
                                            <p:cond delay="0"/>
                                          </p:stCondLst>
                                        </p:cTn>
                                        <p:tgtEl>
                                          <p:spTgt spid="30723"/>
                                        </p:tgtEl>
                                        <p:attrNameLst>
                                          <p:attrName>style.visibility</p:attrName>
                                        </p:attrNameLst>
                                      </p:cBhvr>
                                      <p:to>
                                        <p:strVal val="visible"/>
                                      </p:to>
                                    </p:set>
                                    <p:animEffect transition="in" filter="wipe(right)">
                                      <p:cBhvr>
                                        <p:cTn id="12" dur="1000"/>
                                        <p:tgtEl>
                                          <p:spTgt spid="30723"/>
                                        </p:tgtEl>
                                      </p:cBhvr>
                                    </p:animEffect>
                                  </p:childTnLst>
                                </p:cTn>
                              </p:par>
                            </p:childTnLst>
                          </p:cTn>
                        </p:par>
                        <p:par>
                          <p:cTn id="13" fill="hold">
                            <p:stCondLst>
                              <p:cond delay="1500"/>
                            </p:stCondLst>
                            <p:childTnLst>
                              <p:par>
                                <p:cTn id="14" presetID="2" presetClass="entr" presetSubtype="2" fill="hold" grpId="0" nodeType="afterEffect">
                                  <p:stCondLst>
                                    <p:cond delay="0"/>
                                  </p:stCondLst>
                                  <p:childTnLst>
                                    <p:set>
                                      <p:cBhvr>
                                        <p:cTn id="15" dur="1" fill="hold">
                                          <p:stCondLst>
                                            <p:cond delay="0"/>
                                          </p:stCondLst>
                                        </p:cTn>
                                        <p:tgtEl>
                                          <p:spTgt spid="30722"/>
                                        </p:tgtEl>
                                        <p:attrNameLst>
                                          <p:attrName>style.visibility</p:attrName>
                                        </p:attrNameLst>
                                      </p:cBhvr>
                                      <p:to>
                                        <p:strVal val="visible"/>
                                      </p:to>
                                    </p:set>
                                    <p:anim calcmode="lin" valueType="num">
                                      <p:cBhvr additive="base">
                                        <p:cTn id="16" dur="500" fill="hold"/>
                                        <p:tgtEl>
                                          <p:spTgt spid="30722"/>
                                        </p:tgtEl>
                                        <p:attrNameLst>
                                          <p:attrName>ppt_x</p:attrName>
                                        </p:attrNameLst>
                                      </p:cBhvr>
                                      <p:tavLst>
                                        <p:tav tm="0">
                                          <p:val>
                                            <p:strVal val="1+#ppt_w/2"/>
                                          </p:val>
                                        </p:tav>
                                        <p:tav tm="100000">
                                          <p:val>
                                            <p:strVal val="#ppt_x"/>
                                          </p:val>
                                        </p:tav>
                                      </p:tavLst>
                                    </p:anim>
                                    <p:anim calcmode="lin" valueType="num">
                                      <p:cBhvr additive="base">
                                        <p:cTn id="17" dur="500" fill="hold"/>
                                        <p:tgtEl>
                                          <p:spTgt spid="307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22" grpId="0" autoUpdateAnimBg="0"/>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Rectangle 5"/>
          <p:cNvSpPr>
            <a:spLocks noChangeArrowheads="1"/>
          </p:cNvSpPr>
          <p:nvPr/>
        </p:nvSpPr>
        <p:spPr bwMode="auto">
          <a:xfrm>
            <a:off x="997202" y="1780164"/>
            <a:ext cx="935562" cy="1122863"/>
          </a:xfrm>
          <a:prstGeom prst="roundRect">
            <a:avLst/>
          </a:prstGeom>
          <a:solidFill>
            <a:srgbClr val="C00000"/>
          </a:solidFill>
          <a:ln>
            <a:noFill/>
          </a:ln>
        </p:spPr>
        <p:txBody>
          <a:bodyPr lIns="68571" tIns="34285" rIns="68571" bIns="34285"/>
          <a:lstStyle/>
          <a:p>
            <a:endParaRPr lang="zh-CN" altLang="en-US" sz="2000" kern="0">
              <a:solidFill>
                <a:sysClr val="windowText" lastClr="000000"/>
              </a:solidFill>
              <a:cs typeface="+mn-ea"/>
              <a:sym typeface="+mn-lt"/>
            </a:endParaRPr>
          </a:p>
        </p:txBody>
      </p:sp>
      <p:sp>
        <p:nvSpPr>
          <p:cNvPr id="4" name="Freeform 6"/>
          <p:cNvSpPr/>
          <p:nvPr/>
        </p:nvSpPr>
        <p:spPr bwMode="auto">
          <a:xfrm>
            <a:off x="1128300" y="1907702"/>
            <a:ext cx="715078" cy="899482"/>
          </a:xfrm>
          <a:custGeom>
            <a:avLst/>
            <a:gdLst>
              <a:gd name="T0" fmla="*/ 734716 w 1173"/>
              <a:gd name="T1" fmla="*/ 348495 h 1472"/>
              <a:gd name="T2" fmla="*/ 711330 w 1173"/>
              <a:gd name="T3" fmla="*/ 30615 h 1472"/>
              <a:gd name="T4" fmla="*/ 693141 w 1173"/>
              <a:gd name="T5" fmla="*/ 35175 h 1472"/>
              <a:gd name="T6" fmla="*/ 651565 w 1173"/>
              <a:gd name="T7" fmla="*/ 44295 h 1472"/>
              <a:gd name="T8" fmla="*/ 596997 w 1173"/>
              <a:gd name="T9" fmla="*/ 35175 h 1472"/>
              <a:gd name="T10" fmla="*/ 408609 w 1173"/>
              <a:gd name="T11" fmla="*/ 3257 h 1472"/>
              <a:gd name="T12" fmla="*/ 0 w 1173"/>
              <a:gd name="T13" fmla="*/ 500270 h 1472"/>
              <a:gd name="T14" fmla="*/ 417703 w 1173"/>
              <a:gd name="T15" fmla="*/ 955593 h 1472"/>
              <a:gd name="T16" fmla="*/ 762000 w 1173"/>
              <a:gd name="T17" fmla="*/ 707412 h 1472"/>
              <a:gd name="T18" fmla="*/ 706783 w 1173"/>
              <a:gd name="T19" fmla="*/ 674843 h 1472"/>
              <a:gd name="T20" fmla="*/ 449535 w 1173"/>
              <a:gd name="T21" fmla="*/ 891757 h 1472"/>
              <a:gd name="T22" fmla="*/ 188389 w 1173"/>
              <a:gd name="T23" fmla="*/ 472260 h 1472"/>
              <a:gd name="T24" fmla="*/ 417703 w 1173"/>
              <a:gd name="T25" fmla="*/ 67745 h 1472"/>
              <a:gd name="T26" fmla="*/ 679499 w 1173"/>
              <a:gd name="T27" fmla="*/ 371294 h 1472"/>
              <a:gd name="T28" fmla="*/ 734716 w 1173"/>
              <a:gd name="T29" fmla="*/ 348495 h 147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173" h="1472">
                <a:moveTo>
                  <a:pt x="1131" y="535"/>
                </a:moveTo>
                <a:lnTo>
                  <a:pt x="1095" y="47"/>
                </a:lnTo>
                <a:cubicBezTo>
                  <a:pt x="1090" y="47"/>
                  <a:pt x="1081" y="49"/>
                  <a:pt x="1067" y="54"/>
                </a:cubicBezTo>
                <a:cubicBezTo>
                  <a:pt x="1043" y="64"/>
                  <a:pt x="1022" y="68"/>
                  <a:pt x="1003" y="68"/>
                </a:cubicBezTo>
                <a:cubicBezTo>
                  <a:pt x="975" y="68"/>
                  <a:pt x="947" y="64"/>
                  <a:pt x="919" y="54"/>
                </a:cubicBezTo>
                <a:cubicBezTo>
                  <a:pt x="810" y="17"/>
                  <a:pt x="714" y="0"/>
                  <a:pt x="629" y="5"/>
                </a:cubicBezTo>
                <a:cubicBezTo>
                  <a:pt x="214" y="24"/>
                  <a:pt x="5" y="278"/>
                  <a:pt x="0" y="768"/>
                </a:cubicBezTo>
                <a:cubicBezTo>
                  <a:pt x="5" y="1225"/>
                  <a:pt x="219" y="1458"/>
                  <a:pt x="643" y="1467"/>
                </a:cubicBezTo>
                <a:cubicBezTo>
                  <a:pt x="912" y="1472"/>
                  <a:pt x="1088" y="1345"/>
                  <a:pt x="1173" y="1086"/>
                </a:cubicBezTo>
                <a:lnTo>
                  <a:pt x="1088" y="1036"/>
                </a:lnTo>
                <a:cubicBezTo>
                  <a:pt x="999" y="1258"/>
                  <a:pt x="867" y="1369"/>
                  <a:pt x="692" y="1369"/>
                </a:cubicBezTo>
                <a:cubicBezTo>
                  <a:pt x="424" y="1359"/>
                  <a:pt x="290" y="1145"/>
                  <a:pt x="290" y="725"/>
                </a:cubicBezTo>
                <a:cubicBezTo>
                  <a:pt x="290" y="316"/>
                  <a:pt x="408" y="108"/>
                  <a:pt x="643" y="104"/>
                </a:cubicBezTo>
                <a:cubicBezTo>
                  <a:pt x="827" y="94"/>
                  <a:pt x="961" y="250"/>
                  <a:pt x="1046" y="570"/>
                </a:cubicBezTo>
                <a:lnTo>
                  <a:pt x="1131" y="53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lIns="68571" tIns="34285" rIns="68571" bIns="34285"/>
          <a:lstStyle/>
          <a:p>
            <a:endParaRPr lang="zh-CN" altLang="en-US" sz="2000" kern="0">
              <a:solidFill>
                <a:sysClr val="windowText" lastClr="000000"/>
              </a:solidFill>
              <a:cs typeface="+mn-ea"/>
              <a:sym typeface="+mn-lt"/>
            </a:endParaRPr>
          </a:p>
        </p:txBody>
      </p:sp>
      <p:sp>
        <p:nvSpPr>
          <p:cNvPr id="5" name="Freeform 7"/>
          <p:cNvSpPr>
            <a:spLocks noEditPoints="1"/>
          </p:cNvSpPr>
          <p:nvPr/>
        </p:nvSpPr>
        <p:spPr bwMode="auto">
          <a:xfrm>
            <a:off x="2019169" y="2557931"/>
            <a:ext cx="1336303" cy="272525"/>
          </a:xfrm>
          <a:custGeom>
            <a:avLst/>
            <a:gdLst>
              <a:gd name="T0" fmla="*/ 31788 w 2195"/>
              <a:gd name="T1" fmla="*/ 181488 h 445"/>
              <a:gd name="T2" fmla="*/ 163483 w 2195"/>
              <a:gd name="T3" fmla="*/ 180183 h 445"/>
              <a:gd name="T4" fmla="*/ 98609 w 2195"/>
              <a:gd name="T5" fmla="*/ 289206 h 445"/>
              <a:gd name="T6" fmla="*/ 101204 w 2195"/>
              <a:gd name="T7" fmla="*/ 68548 h 445"/>
              <a:gd name="T8" fmla="*/ 98609 w 2195"/>
              <a:gd name="T9" fmla="*/ 289206 h 445"/>
              <a:gd name="T10" fmla="*/ 431413 w 2195"/>
              <a:gd name="T11" fmla="*/ 283331 h 445"/>
              <a:gd name="T12" fmla="*/ 400922 w 2195"/>
              <a:gd name="T13" fmla="*/ 152764 h 445"/>
              <a:gd name="T14" fmla="*/ 289339 w 2195"/>
              <a:gd name="T15" fmla="*/ 154069 h 445"/>
              <a:gd name="T16" fmla="*/ 259496 w 2195"/>
              <a:gd name="T17" fmla="*/ 284636 h 445"/>
              <a:gd name="T18" fmla="*/ 289339 w 2195"/>
              <a:gd name="T19" fmla="*/ 72465 h 445"/>
              <a:gd name="T20" fmla="*/ 358754 w 2195"/>
              <a:gd name="T21" fmla="*/ 66589 h 445"/>
              <a:gd name="T22" fmla="*/ 581921 w 2195"/>
              <a:gd name="T23" fmla="*/ 265704 h 445"/>
              <a:gd name="T24" fmla="*/ 555971 w 2195"/>
              <a:gd name="T25" fmla="*/ 287901 h 445"/>
              <a:gd name="T26" fmla="*/ 512506 w 2195"/>
              <a:gd name="T27" fmla="*/ 98578 h 445"/>
              <a:gd name="T28" fmla="*/ 483312 w 2195"/>
              <a:gd name="T29" fmla="*/ 72465 h 445"/>
              <a:gd name="T30" fmla="*/ 512506 w 2195"/>
              <a:gd name="T31" fmla="*/ 15668 h 445"/>
              <a:gd name="T32" fmla="*/ 542996 w 2195"/>
              <a:gd name="T33" fmla="*/ 72465 h 445"/>
              <a:gd name="T34" fmla="*/ 581921 w 2195"/>
              <a:gd name="T35" fmla="*/ 98578 h 445"/>
              <a:gd name="T36" fmla="*/ 542996 w 2195"/>
              <a:gd name="T37" fmla="*/ 241549 h 445"/>
              <a:gd name="T38" fmla="*/ 581921 w 2195"/>
              <a:gd name="T39" fmla="*/ 265704 h 445"/>
              <a:gd name="T40" fmla="*/ 787572 w 2195"/>
              <a:gd name="T41" fmla="*/ 162556 h 445"/>
              <a:gd name="T42" fmla="*/ 661716 w 2195"/>
              <a:gd name="T43" fmla="*/ 162556 h 445"/>
              <a:gd name="T44" fmla="*/ 819360 w 2195"/>
              <a:gd name="T45" fmla="*/ 226534 h 445"/>
              <a:gd name="T46" fmla="*/ 626684 w 2195"/>
              <a:gd name="T47" fmla="*/ 181488 h 445"/>
              <a:gd name="T48" fmla="*/ 820658 w 2195"/>
              <a:gd name="T49" fmla="*/ 181488 h 445"/>
              <a:gd name="T50" fmla="*/ 660419 w 2195"/>
              <a:gd name="T51" fmla="*/ 188670 h 445"/>
              <a:gd name="T52" fmla="*/ 787572 w 2195"/>
              <a:gd name="T53" fmla="*/ 218047 h 445"/>
              <a:gd name="T54" fmla="*/ 1054853 w 2195"/>
              <a:gd name="T55" fmla="*/ 283331 h 445"/>
              <a:gd name="T56" fmla="*/ 1025011 w 2195"/>
              <a:gd name="T57" fmla="*/ 152764 h 445"/>
              <a:gd name="T58" fmla="*/ 913428 w 2195"/>
              <a:gd name="T59" fmla="*/ 154069 h 445"/>
              <a:gd name="T60" fmla="*/ 882937 w 2195"/>
              <a:gd name="T61" fmla="*/ 284636 h 445"/>
              <a:gd name="T62" fmla="*/ 913428 w 2195"/>
              <a:gd name="T63" fmla="*/ 72465 h 445"/>
              <a:gd name="T64" fmla="*/ 982843 w 2195"/>
              <a:gd name="T65" fmla="*/ 66589 h 445"/>
              <a:gd name="T66" fmla="*/ 1206010 w 2195"/>
              <a:gd name="T67" fmla="*/ 265704 h 445"/>
              <a:gd name="T68" fmla="*/ 1179412 w 2195"/>
              <a:gd name="T69" fmla="*/ 287901 h 445"/>
              <a:gd name="T70" fmla="*/ 1136595 w 2195"/>
              <a:gd name="T71" fmla="*/ 98578 h 445"/>
              <a:gd name="T72" fmla="*/ 1107401 w 2195"/>
              <a:gd name="T73" fmla="*/ 72465 h 445"/>
              <a:gd name="T74" fmla="*/ 1136595 w 2195"/>
              <a:gd name="T75" fmla="*/ 15668 h 445"/>
              <a:gd name="T76" fmla="*/ 1166437 w 2195"/>
              <a:gd name="T77" fmla="*/ 72465 h 445"/>
              <a:gd name="T78" fmla="*/ 1206010 w 2195"/>
              <a:gd name="T79" fmla="*/ 98578 h 445"/>
              <a:gd name="T80" fmla="*/ 1166437 w 2195"/>
              <a:gd name="T81" fmla="*/ 241549 h 445"/>
              <a:gd name="T82" fmla="*/ 1206010 w 2195"/>
              <a:gd name="T83" fmla="*/ 265704 h 445"/>
              <a:gd name="T84" fmla="*/ 1414256 w 2195"/>
              <a:gd name="T85" fmla="*/ 123386 h 445"/>
              <a:gd name="T86" fmla="*/ 1256612 w 2195"/>
              <a:gd name="T87" fmla="*/ 126650 h 445"/>
              <a:gd name="T88" fmla="*/ 1390901 w 2195"/>
              <a:gd name="T89" fmla="*/ 229798 h 445"/>
              <a:gd name="T90" fmla="*/ 1278020 w 2195"/>
              <a:gd name="T91" fmla="*/ 218047 h 445"/>
              <a:gd name="T92" fmla="*/ 1337704 w 2195"/>
              <a:gd name="T93" fmla="*/ 289206 h 445"/>
              <a:gd name="T94" fmla="*/ 1346138 w 2195"/>
              <a:gd name="T95" fmla="*/ 164515 h 445"/>
              <a:gd name="T96" fmla="*/ 1334461 w 2195"/>
              <a:gd name="T97" fmla="*/ 94661 h 445"/>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2195" h="445">
                <a:moveTo>
                  <a:pt x="154" y="142"/>
                </a:moveTo>
                <a:cubicBezTo>
                  <a:pt x="86" y="144"/>
                  <a:pt x="51" y="189"/>
                  <a:pt x="49" y="278"/>
                </a:cubicBezTo>
                <a:cubicBezTo>
                  <a:pt x="51" y="361"/>
                  <a:pt x="86" y="405"/>
                  <a:pt x="154" y="407"/>
                </a:cubicBezTo>
                <a:cubicBezTo>
                  <a:pt x="218" y="405"/>
                  <a:pt x="251" y="361"/>
                  <a:pt x="252" y="276"/>
                </a:cubicBezTo>
                <a:cubicBezTo>
                  <a:pt x="248" y="193"/>
                  <a:pt x="215" y="148"/>
                  <a:pt x="154" y="142"/>
                </a:cubicBezTo>
                <a:close/>
                <a:moveTo>
                  <a:pt x="152" y="443"/>
                </a:moveTo>
                <a:cubicBezTo>
                  <a:pt x="55" y="437"/>
                  <a:pt x="5" y="383"/>
                  <a:pt x="0" y="280"/>
                </a:cubicBezTo>
                <a:cubicBezTo>
                  <a:pt x="3" y="166"/>
                  <a:pt x="55" y="107"/>
                  <a:pt x="156" y="105"/>
                </a:cubicBezTo>
                <a:cubicBezTo>
                  <a:pt x="250" y="109"/>
                  <a:pt x="299" y="165"/>
                  <a:pt x="303" y="274"/>
                </a:cubicBezTo>
                <a:cubicBezTo>
                  <a:pt x="302" y="385"/>
                  <a:pt x="251" y="442"/>
                  <a:pt x="152" y="443"/>
                </a:cubicBezTo>
                <a:close/>
                <a:moveTo>
                  <a:pt x="665" y="227"/>
                </a:moveTo>
                <a:lnTo>
                  <a:pt x="665" y="434"/>
                </a:lnTo>
                <a:lnTo>
                  <a:pt x="618" y="434"/>
                </a:lnTo>
                <a:lnTo>
                  <a:pt x="618" y="234"/>
                </a:lnTo>
                <a:cubicBezTo>
                  <a:pt x="616" y="174"/>
                  <a:pt x="591" y="144"/>
                  <a:pt x="542" y="142"/>
                </a:cubicBezTo>
                <a:cubicBezTo>
                  <a:pt x="484" y="150"/>
                  <a:pt x="452" y="181"/>
                  <a:pt x="446" y="236"/>
                </a:cubicBezTo>
                <a:lnTo>
                  <a:pt x="446" y="434"/>
                </a:lnTo>
                <a:lnTo>
                  <a:pt x="400" y="436"/>
                </a:lnTo>
                <a:lnTo>
                  <a:pt x="400" y="111"/>
                </a:lnTo>
                <a:lnTo>
                  <a:pt x="446" y="111"/>
                </a:lnTo>
                <a:lnTo>
                  <a:pt x="446" y="160"/>
                </a:lnTo>
                <a:cubicBezTo>
                  <a:pt x="472" y="123"/>
                  <a:pt x="507" y="104"/>
                  <a:pt x="553" y="102"/>
                </a:cubicBezTo>
                <a:cubicBezTo>
                  <a:pt x="628" y="102"/>
                  <a:pt x="665" y="144"/>
                  <a:pt x="665" y="227"/>
                </a:cubicBezTo>
                <a:close/>
                <a:moveTo>
                  <a:pt x="897" y="407"/>
                </a:moveTo>
                <a:lnTo>
                  <a:pt x="906" y="432"/>
                </a:lnTo>
                <a:cubicBezTo>
                  <a:pt x="891" y="438"/>
                  <a:pt x="875" y="441"/>
                  <a:pt x="857" y="441"/>
                </a:cubicBezTo>
                <a:cubicBezTo>
                  <a:pt x="811" y="442"/>
                  <a:pt x="788" y="419"/>
                  <a:pt x="790" y="370"/>
                </a:cubicBezTo>
                <a:lnTo>
                  <a:pt x="790" y="151"/>
                </a:lnTo>
                <a:lnTo>
                  <a:pt x="745" y="151"/>
                </a:lnTo>
                <a:lnTo>
                  <a:pt x="745" y="111"/>
                </a:lnTo>
                <a:lnTo>
                  <a:pt x="790" y="111"/>
                </a:lnTo>
                <a:lnTo>
                  <a:pt x="790" y="24"/>
                </a:lnTo>
                <a:lnTo>
                  <a:pt x="837" y="0"/>
                </a:lnTo>
                <a:lnTo>
                  <a:pt x="837" y="111"/>
                </a:lnTo>
                <a:lnTo>
                  <a:pt x="897" y="111"/>
                </a:lnTo>
                <a:lnTo>
                  <a:pt x="897" y="151"/>
                </a:lnTo>
                <a:lnTo>
                  <a:pt x="837" y="151"/>
                </a:lnTo>
                <a:lnTo>
                  <a:pt x="837" y="370"/>
                </a:lnTo>
                <a:cubicBezTo>
                  <a:pt x="835" y="398"/>
                  <a:pt x="847" y="411"/>
                  <a:pt x="872" y="410"/>
                </a:cubicBezTo>
                <a:cubicBezTo>
                  <a:pt x="881" y="410"/>
                  <a:pt x="890" y="409"/>
                  <a:pt x="897" y="407"/>
                </a:cubicBezTo>
                <a:close/>
                <a:moveTo>
                  <a:pt x="1020" y="249"/>
                </a:moveTo>
                <a:lnTo>
                  <a:pt x="1214" y="249"/>
                </a:lnTo>
                <a:cubicBezTo>
                  <a:pt x="1211" y="184"/>
                  <a:pt x="1179" y="150"/>
                  <a:pt x="1118" y="147"/>
                </a:cubicBezTo>
                <a:cubicBezTo>
                  <a:pt x="1057" y="153"/>
                  <a:pt x="1024" y="187"/>
                  <a:pt x="1020" y="249"/>
                </a:cubicBezTo>
                <a:close/>
                <a:moveTo>
                  <a:pt x="1214" y="334"/>
                </a:moveTo>
                <a:lnTo>
                  <a:pt x="1263" y="347"/>
                </a:lnTo>
                <a:cubicBezTo>
                  <a:pt x="1245" y="413"/>
                  <a:pt x="1198" y="445"/>
                  <a:pt x="1120" y="443"/>
                </a:cubicBezTo>
                <a:cubicBezTo>
                  <a:pt x="1021" y="439"/>
                  <a:pt x="969" y="384"/>
                  <a:pt x="966" y="278"/>
                </a:cubicBezTo>
                <a:cubicBezTo>
                  <a:pt x="971" y="167"/>
                  <a:pt x="1021" y="109"/>
                  <a:pt x="1118" y="105"/>
                </a:cubicBezTo>
                <a:cubicBezTo>
                  <a:pt x="1213" y="107"/>
                  <a:pt x="1262" y="165"/>
                  <a:pt x="1265" y="278"/>
                </a:cubicBezTo>
                <a:cubicBezTo>
                  <a:pt x="1265" y="284"/>
                  <a:pt x="1265" y="288"/>
                  <a:pt x="1265" y="289"/>
                </a:cubicBezTo>
                <a:lnTo>
                  <a:pt x="1018" y="289"/>
                </a:lnTo>
                <a:cubicBezTo>
                  <a:pt x="1021" y="362"/>
                  <a:pt x="1054" y="401"/>
                  <a:pt x="1118" y="405"/>
                </a:cubicBezTo>
                <a:cubicBezTo>
                  <a:pt x="1169" y="405"/>
                  <a:pt x="1200" y="382"/>
                  <a:pt x="1214" y="334"/>
                </a:cubicBezTo>
                <a:close/>
                <a:moveTo>
                  <a:pt x="1626" y="227"/>
                </a:moveTo>
                <a:lnTo>
                  <a:pt x="1626" y="434"/>
                </a:lnTo>
                <a:lnTo>
                  <a:pt x="1580" y="434"/>
                </a:lnTo>
                <a:lnTo>
                  <a:pt x="1580" y="234"/>
                </a:lnTo>
                <a:cubicBezTo>
                  <a:pt x="1578" y="174"/>
                  <a:pt x="1553" y="144"/>
                  <a:pt x="1504" y="142"/>
                </a:cubicBezTo>
                <a:cubicBezTo>
                  <a:pt x="1446" y="150"/>
                  <a:pt x="1414" y="181"/>
                  <a:pt x="1408" y="236"/>
                </a:cubicBezTo>
                <a:lnTo>
                  <a:pt x="1408" y="434"/>
                </a:lnTo>
                <a:lnTo>
                  <a:pt x="1361" y="436"/>
                </a:lnTo>
                <a:lnTo>
                  <a:pt x="1361" y="111"/>
                </a:lnTo>
                <a:lnTo>
                  <a:pt x="1408" y="111"/>
                </a:lnTo>
                <a:lnTo>
                  <a:pt x="1408" y="160"/>
                </a:lnTo>
                <a:cubicBezTo>
                  <a:pt x="1433" y="123"/>
                  <a:pt x="1469" y="104"/>
                  <a:pt x="1515" y="102"/>
                </a:cubicBezTo>
                <a:cubicBezTo>
                  <a:pt x="1589" y="102"/>
                  <a:pt x="1626" y="144"/>
                  <a:pt x="1626" y="227"/>
                </a:cubicBezTo>
                <a:close/>
                <a:moveTo>
                  <a:pt x="1859" y="407"/>
                </a:moveTo>
                <a:lnTo>
                  <a:pt x="1868" y="432"/>
                </a:lnTo>
                <a:cubicBezTo>
                  <a:pt x="1853" y="438"/>
                  <a:pt x="1836" y="441"/>
                  <a:pt x="1818" y="441"/>
                </a:cubicBezTo>
                <a:cubicBezTo>
                  <a:pt x="1772" y="442"/>
                  <a:pt x="1750" y="419"/>
                  <a:pt x="1752" y="370"/>
                </a:cubicBezTo>
                <a:lnTo>
                  <a:pt x="1752" y="151"/>
                </a:lnTo>
                <a:lnTo>
                  <a:pt x="1707" y="151"/>
                </a:lnTo>
                <a:lnTo>
                  <a:pt x="1707" y="111"/>
                </a:lnTo>
                <a:lnTo>
                  <a:pt x="1752" y="111"/>
                </a:lnTo>
                <a:lnTo>
                  <a:pt x="1752" y="24"/>
                </a:lnTo>
                <a:lnTo>
                  <a:pt x="1798" y="0"/>
                </a:lnTo>
                <a:lnTo>
                  <a:pt x="1798" y="111"/>
                </a:lnTo>
                <a:lnTo>
                  <a:pt x="1859" y="111"/>
                </a:lnTo>
                <a:lnTo>
                  <a:pt x="1859" y="151"/>
                </a:lnTo>
                <a:lnTo>
                  <a:pt x="1798" y="151"/>
                </a:lnTo>
                <a:lnTo>
                  <a:pt x="1798" y="370"/>
                </a:lnTo>
                <a:cubicBezTo>
                  <a:pt x="1797" y="398"/>
                  <a:pt x="1809" y="411"/>
                  <a:pt x="1834" y="410"/>
                </a:cubicBezTo>
                <a:cubicBezTo>
                  <a:pt x="1843" y="410"/>
                  <a:pt x="1851" y="409"/>
                  <a:pt x="1859" y="407"/>
                </a:cubicBezTo>
                <a:close/>
                <a:moveTo>
                  <a:pt x="2131" y="203"/>
                </a:moveTo>
                <a:lnTo>
                  <a:pt x="2180" y="189"/>
                </a:lnTo>
                <a:cubicBezTo>
                  <a:pt x="2167" y="133"/>
                  <a:pt x="2125" y="104"/>
                  <a:pt x="2055" y="102"/>
                </a:cubicBezTo>
                <a:cubicBezTo>
                  <a:pt x="1982" y="105"/>
                  <a:pt x="1943" y="136"/>
                  <a:pt x="1937" y="194"/>
                </a:cubicBezTo>
                <a:cubicBezTo>
                  <a:pt x="1934" y="249"/>
                  <a:pt x="1976" y="281"/>
                  <a:pt x="2062" y="292"/>
                </a:cubicBezTo>
                <a:cubicBezTo>
                  <a:pt x="2118" y="302"/>
                  <a:pt x="2146" y="322"/>
                  <a:pt x="2144" y="352"/>
                </a:cubicBezTo>
                <a:cubicBezTo>
                  <a:pt x="2143" y="387"/>
                  <a:pt x="2115" y="406"/>
                  <a:pt x="2062" y="407"/>
                </a:cubicBezTo>
                <a:cubicBezTo>
                  <a:pt x="2013" y="409"/>
                  <a:pt x="1982" y="384"/>
                  <a:pt x="1970" y="334"/>
                </a:cubicBezTo>
                <a:lnTo>
                  <a:pt x="1924" y="347"/>
                </a:lnTo>
                <a:cubicBezTo>
                  <a:pt x="1941" y="413"/>
                  <a:pt x="1988" y="445"/>
                  <a:pt x="2062" y="443"/>
                </a:cubicBezTo>
                <a:cubicBezTo>
                  <a:pt x="2148" y="442"/>
                  <a:pt x="2192" y="410"/>
                  <a:pt x="2193" y="350"/>
                </a:cubicBezTo>
                <a:cubicBezTo>
                  <a:pt x="2195" y="298"/>
                  <a:pt x="2155" y="265"/>
                  <a:pt x="2075" y="252"/>
                </a:cubicBezTo>
                <a:cubicBezTo>
                  <a:pt x="2014" y="241"/>
                  <a:pt x="1985" y="222"/>
                  <a:pt x="1986" y="194"/>
                </a:cubicBezTo>
                <a:cubicBezTo>
                  <a:pt x="1990" y="162"/>
                  <a:pt x="2014" y="146"/>
                  <a:pt x="2057" y="145"/>
                </a:cubicBezTo>
                <a:cubicBezTo>
                  <a:pt x="2097" y="145"/>
                  <a:pt x="2122" y="164"/>
                  <a:pt x="2131" y="203"/>
                </a:cubicBez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lIns="68571" tIns="34285" rIns="68571" bIns="34285"/>
          <a:lstStyle/>
          <a:p>
            <a:endParaRPr lang="zh-CN" altLang="en-US" sz="2000" kern="0">
              <a:solidFill>
                <a:sysClr val="windowText" lastClr="000000"/>
              </a:solidFill>
              <a:cs typeface="+mn-ea"/>
              <a:sym typeface="+mn-lt"/>
            </a:endParaRPr>
          </a:p>
        </p:txBody>
      </p:sp>
      <p:sp>
        <p:nvSpPr>
          <p:cNvPr id="6" name="Freeform 8"/>
          <p:cNvSpPr>
            <a:spLocks noEditPoints="1"/>
          </p:cNvSpPr>
          <p:nvPr/>
        </p:nvSpPr>
        <p:spPr bwMode="auto">
          <a:xfrm>
            <a:off x="2099615" y="1862070"/>
            <a:ext cx="1284162" cy="603129"/>
          </a:xfrm>
          <a:custGeom>
            <a:avLst/>
            <a:gdLst>
              <a:gd name="T0" fmla="*/ 495722 w 2109"/>
              <a:gd name="T1" fmla="*/ 0 h 986"/>
              <a:gd name="T2" fmla="*/ 438623 w 2109"/>
              <a:gd name="T3" fmla="*/ 642937 h 986"/>
              <a:gd name="T4" fmla="*/ 54503 w 2109"/>
              <a:gd name="T5" fmla="*/ 588163 h 986"/>
              <a:gd name="T6" fmla="*/ 0 w 2109"/>
              <a:gd name="T7" fmla="*/ 642937 h 986"/>
              <a:gd name="T8" fmla="*/ 54503 w 2109"/>
              <a:gd name="T9" fmla="*/ 52165 h 986"/>
              <a:gd name="T10" fmla="*/ 438623 w 2109"/>
              <a:gd name="T11" fmla="*/ 181926 h 986"/>
              <a:gd name="T12" fmla="*/ 54503 w 2109"/>
              <a:gd name="T13" fmla="*/ 52165 h 986"/>
              <a:gd name="T14" fmla="*/ 54503 w 2109"/>
              <a:gd name="T15" fmla="*/ 541867 h 986"/>
              <a:gd name="T16" fmla="*/ 438623 w 2109"/>
              <a:gd name="T17" fmla="*/ 409497 h 986"/>
              <a:gd name="T18" fmla="*/ 54503 w 2109"/>
              <a:gd name="T19" fmla="*/ 230831 h 986"/>
              <a:gd name="T20" fmla="*/ 438623 w 2109"/>
              <a:gd name="T21" fmla="*/ 363201 h 986"/>
              <a:gd name="T22" fmla="*/ 54503 w 2109"/>
              <a:gd name="T23" fmla="*/ 230831 h 986"/>
              <a:gd name="T24" fmla="*/ 1311326 w 2109"/>
              <a:gd name="T25" fmla="*/ 360592 h 986"/>
              <a:gd name="T26" fmla="*/ 1162091 w 2109"/>
              <a:gd name="T27" fmla="*/ 452534 h 986"/>
              <a:gd name="T28" fmla="*/ 1331441 w 2109"/>
              <a:gd name="T29" fmla="*/ 596640 h 986"/>
              <a:gd name="T30" fmla="*/ 1050488 w 2109"/>
              <a:gd name="T31" fmla="*/ 533390 h 986"/>
              <a:gd name="T32" fmla="*/ 869459 w 2109"/>
              <a:gd name="T33" fmla="*/ 634460 h 986"/>
              <a:gd name="T34" fmla="*/ 946672 w 2109"/>
              <a:gd name="T35" fmla="*/ 579687 h 986"/>
              <a:gd name="T36" fmla="*/ 998580 w 2109"/>
              <a:gd name="T37" fmla="*/ 291473 h 986"/>
              <a:gd name="T38" fmla="*/ 685835 w 2109"/>
              <a:gd name="T39" fmla="*/ 245177 h 986"/>
              <a:gd name="T40" fmla="*/ 1199724 w 2109"/>
              <a:gd name="T41" fmla="*/ 170189 h 986"/>
              <a:gd name="T42" fmla="*/ 772132 w 2109"/>
              <a:gd name="T43" fmla="*/ 123893 h 986"/>
              <a:gd name="T44" fmla="*/ 1199724 w 2109"/>
              <a:gd name="T45" fmla="*/ 48905 h 986"/>
              <a:gd name="T46" fmla="*/ 760452 w 2109"/>
              <a:gd name="T47" fmla="*/ 3260 h 986"/>
              <a:gd name="T48" fmla="*/ 1253579 w 2109"/>
              <a:gd name="T49" fmla="*/ 245177 h 986"/>
              <a:gd name="T50" fmla="*/ 1363234 w 2109"/>
              <a:gd name="T51" fmla="*/ 291473 h 986"/>
              <a:gd name="T52" fmla="*/ 1050488 w 2109"/>
              <a:gd name="T53" fmla="*/ 314296 h 986"/>
              <a:gd name="T54" fmla="*/ 1273693 w 2109"/>
              <a:gd name="T55" fmla="*/ 314296 h 986"/>
              <a:gd name="T56" fmla="*/ 970031 w 2109"/>
              <a:gd name="T57" fmla="*/ 421235 h 986"/>
              <a:gd name="T58" fmla="*/ 697514 w 2109"/>
              <a:gd name="T59" fmla="*/ 579687 h 986"/>
              <a:gd name="T60" fmla="*/ 772132 w 2109"/>
              <a:gd name="T61" fmla="*/ 308427 h 986"/>
              <a:gd name="T62" fmla="*/ 907093 w 2109"/>
              <a:gd name="T63" fmla="*/ 397760 h 986"/>
              <a:gd name="T64" fmla="*/ 789002 w 2109"/>
              <a:gd name="T65" fmla="*/ 383415 h 986"/>
              <a:gd name="T66" fmla="*/ 772132 w 2109"/>
              <a:gd name="T67" fmla="*/ 308427 h 98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2109" h="986">
                <a:moveTo>
                  <a:pt x="0" y="0"/>
                </a:moveTo>
                <a:lnTo>
                  <a:pt x="764" y="0"/>
                </a:lnTo>
                <a:lnTo>
                  <a:pt x="764" y="986"/>
                </a:lnTo>
                <a:lnTo>
                  <a:pt x="676" y="986"/>
                </a:lnTo>
                <a:lnTo>
                  <a:pt x="676" y="902"/>
                </a:lnTo>
                <a:lnTo>
                  <a:pt x="84" y="902"/>
                </a:lnTo>
                <a:lnTo>
                  <a:pt x="84" y="986"/>
                </a:lnTo>
                <a:lnTo>
                  <a:pt x="0" y="986"/>
                </a:lnTo>
                <a:lnTo>
                  <a:pt x="0" y="0"/>
                </a:lnTo>
                <a:close/>
                <a:moveTo>
                  <a:pt x="84" y="80"/>
                </a:moveTo>
                <a:lnTo>
                  <a:pt x="84" y="279"/>
                </a:lnTo>
                <a:lnTo>
                  <a:pt x="676" y="279"/>
                </a:lnTo>
                <a:lnTo>
                  <a:pt x="676" y="80"/>
                </a:lnTo>
                <a:lnTo>
                  <a:pt x="84" y="80"/>
                </a:lnTo>
                <a:close/>
                <a:moveTo>
                  <a:pt x="84" y="628"/>
                </a:moveTo>
                <a:lnTo>
                  <a:pt x="84" y="831"/>
                </a:lnTo>
                <a:lnTo>
                  <a:pt x="676" y="831"/>
                </a:lnTo>
                <a:lnTo>
                  <a:pt x="676" y="628"/>
                </a:lnTo>
                <a:lnTo>
                  <a:pt x="84" y="628"/>
                </a:lnTo>
                <a:close/>
                <a:moveTo>
                  <a:pt x="84" y="354"/>
                </a:moveTo>
                <a:lnTo>
                  <a:pt x="84" y="557"/>
                </a:lnTo>
                <a:lnTo>
                  <a:pt x="676" y="557"/>
                </a:lnTo>
                <a:lnTo>
                  <a:pt x="676" y="354"/>
                </a:lnTo>
                <a:lnTo>
                  <a:pt x="84" y="354"/>
                </a:lnTo>
                <a:close/>
                <a:moveTo>
                  <a:pt x="1963" y="482"/>
                </a:moveTo>
                <a:lnTo>
                  <a:pt x="2021" y="553"/>
                </a:lnTo>
                <a:cubicBezTo>
                  <a:pt x="2000" y="568"/>
                  <a:pt x="1958" y="594"/>
                  <a:pt x="1893" y="632"/>
                </a:cubicBezTo>
                <a:cubicBezTo>
                  <a:pt x="1849" y="659"/>
                  <a:pt x="1815" y="679"/>
                  <a:pt x="1791" y="694"/>
                </a:cubicBezTo>
                <a:cubicBezTo>
                  <a:pt x="1859" y="753"/>
                  <a:pt x="1965" y="800"/>
                  <a:pt x="2109" y="836"/>
                </a:cubicBezTo>
                <a:cubicBezTo>
                  <a:pt x="2089" y="856"/>
                  <a:pt x="2070" y="883"/>
                  <a:pt x="2052" y="915"/>
                </a:cubicBezTo>
                <a:cubicBezTo>
                  <a:pt x="1849" y="856"/>
                  <a:pt x="1704" y="756"/>
                  <a:pt x="1619" y="615"/>
                </a:cubicBezTo>
                <a:lnTo>
                  <a:pt x="1619" y="818"/>
                </a:lnTo>
                <a:cubicBezTo>
                  <a:pt x="1624" y="924"/>
                  <a:pt x="1573" y="976"/>
                  <a:pt x="1464" y="973"/>
                </a:cubicBezTo>
                <a:cubicBezTo>
                  <a:pt x="1423" y="973"/>
                  <a:pt x="1381" y="973"/>
                  <a:pt x="1340" y="973"/>
                </a:cubicBezTo>
                <a:cubicBezTo>
                  <a:pt x="1337" y="937"/>
                  <a:pt x="1331" y="908"/>
                  <a:pt x="1322" y="884"/>
                </a:cubicBezTo>
                <a:cubicBezTo>
                  <a:pt x="1358" y="887"/>
                  <a:pt x="1403" y="889"/>
                  <a:pt x="1459" y="889"/>
                </a:cubicBezTo>
                <a:cubicBezTo>
                  <a:pt x="1515" y="892"/>
                  <a:pt x="1542" y="867"/>
                  <a:pt x="1539" y="814"/>
                </a:cubicBezTo>
                <a:lnTo>
                  <a:pt x="1539" y="447"/>
                </a:lnTo>
                <a:lnTo>
                  <a:pt x="1057" y="447"/>
                </a:lnTo>
                <a:lnTo>
                  <a:pt x="1057" y="376"/>
                </a:lnTo>
                <a:lnTo>
                  <a:pt x="1849" y="376"/>
                </a:lnTo>
                <a:lnTo>
                  <a:pt x="1849" y="261"/>
                </a:lnTo>
                <a:lnTo>
                  <a:pt x="1190" y="261"/>
                </a:lnTo>
                <a:lnTo>
                  <a:pt x="1190" y="190"/>
                </a:lnTo>
                <a:lnTo>
                  <a:pt x="1849" y="190"/>
                </a:lnTo>
                <a:lnTo>
                  <a:pt x="1849" y="75"/>
                </a:lnTo>
                <a:lnTo>
                  <a:pt x="1172" y="75"/>
                </a:lnTo>
                <a:lnTo>
                  <a:pt x="1172" y="5"/>
                </a:lnTo>
                <a:lnTo>
                  <a:pt x="1932" y="5"/>
                </a:lnTo>
                <a:lnTo>
                  <a:pt x="1932" y="376"/>
                </a:lnTo>
                <a:lnTo>
                  <a:pt x="2101" y="376"/>
                </a:lnTo>
                <a:lnTo>
                  <a:pt x="2101" y="447"/>
                </a:lnTo>
                <a:lnTo>
                  <a:pt x="1619" y="447"/>
                </a:lnTo>
                <a:lnTo>
                  <a:pt x="1619" y="482"/>
                </a:lnTo>
                <a:cubicBezTo>
                  <a:pt x="1654" y="544"/>
                  <a:pt x="1692" y="597"/>
                  <a:pt x="1733" y="641"/>
                </a:cubicBezTo>
                <a:cubicBezTo>
                  <a:pt x="1822" y="582"/>
                  <a:pt x="1899" y="529"/>
                  <a:pt x="1963" y="482"/>
                </a:cubicBezTo>
                <a:close/>
                <a:moveTo>
                  <a:pt x="1044" y="814"/>
                </a:moveTo>
                <a:cubicBezTo>
                  <a:pt x="1168" y="772"/>
                  <a:pt x="1318" y="716"/>
                  <a:pt x="1495" y="646"/>
                </a:cubicBezTo>
                <a:cubicBezTo>
                  <a:pt x="1501" y="672"/>
                  <a:pt x="1507" y="699"/>
                  <a:pt x="1513" y="725"/>
                </a:cubicBezTo>
                <a:cubicBezTo>
                  <a:pt x="1351" y="784"/>
                  <a:pt x="1205" y="839"/>
                  <a:pt x="1075" y="889"/>
                </a:cubicBezTo>
                <a:lnTo>
                  <a:pt x="1044" y="814"/>
                </a:lnTo>
                <a:close/>
                <a:moveTo>
                  <a:pt x="1190" y="473"/>
                </a:moveTo>
                <a:cubicBezTo>
                  <a:pt x="1202" y="482"/>
                  <a:pt x="1218" y="492"/>
                  <a:pt x="1238" y="504"/>
                </a:cubicBezTo>
                <a:cubicBezTo>
                  <a:pt x="1303" y="545"/>
                  <a:pt x="1356" y="581"/>
                  <a:pt x="1398" y="610"/>
                </a:cubicBezTo>
                <a:lnTo>
                  <a:pt x="1349" y="681"/>
                </a:lnTo>
                <a:cubicBezTo>
                  <a:pt x="1317" y="658"/>
                  <a:pt x="1272" y="627"/>
                  <a:pt x="1216" y="588"/>
                </a:cubicBezTo>
                <a:cubicBezTo>
                  <a:pt x="1184" y="565"/>
                  <a:pt x="1159" y="547"/>
                  <a:pt x="1141" y="535"/>
                </a:cubicBezTo>
                <a:lnTo>
                  <a:pt x="1190" y="473"/>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lIns="68571" tIns="34285" rIns="68571" bIns="34285"/>
          <a:lstStyle/>
          <a:p>
            <a:endParaRPr lang="zh-CN" altLang="en-US" sz="2000" b="1" kern="0" dirty="0">
              <a:solidFill>
                <a:sysClr val="windowText" lastClr="000000"/>
              </a:solidFill>
              <a:cs typeface="+mn-ea"/>
              <a:sym typeface="+mn-lt"/>
            </a:endParaRPr>
          </a:p>
        </p:txBody>
      </p:sp>
      <p:grpSp>
        <p:nvGrpSpPr>
          <p:cNvPr id="2" name="组合 1"/>
          <p:cNvGrpSpPr/>
          <p:nvPr/>
        </p:nvGrpSpPr>
        <p:grpSpPr>
          <a:xfrm>
            <a:off x="5197930" y="1745112"/>
            <a:ext cx="6154283" cy="639491"/>
            <a:chOff x="5197930" y="1745112"/>
            <a:chExt cx="6154283" cy="639491"/>
          </a:xfrm>
        </p:grpSpPr>
        <p:sp>
          <p:nvSpPr>
            <p:cNvPr id="13" name="Freeform 10"/>
            <p:cNvSpPr/>
            <p:nvPr/>
          </p:nvSpPr>
          <p:spPr bwMode="auto">
            <a:xfrm>
              <a:off x="5197930" y="1745112"/>
              <a:ext cx="6154283" cy="639491"/>
            </a:xfrm>
            <a:custGeom>
              <a:avLst/>
              <a:gdLst>
                <a:gd name="T0" fmla="*/ 64938 w 6425"/>
                <a:gd name="T1" fmla="*/ 0 h 911"/>
                <a:gd name="T2" fmla="*/ 4420639 w 6425"/>
                <a:gd name="T3" fmla="*/ 0 h 911"/>
                <a:gd name="T4" fmla="*/ 4486275 w 6425"/>
                <a:gd name="T5" fmla="*/ 65148 h 911"/>
                <a:gd name="T6" fmla="*/ 4486275 w 6425"/>
                <a:gd name="T7" fmla="*/ 573027 h 911"/>
                <a:gd name="T8" fmla="*/ 4420639 w 6425"/>
                <a:gd name="T9" fmla="*/ 638175 h 911"/>
                <a:gd name="T10" fmla="*/ 64938 w 6425"/>
                <a:gd name="T11" fmla="*/ 638175 h 911"/>
                <a:gd name="T12" fmla="*/ 0 w 6425"/>
                <a:gd name="T13" fmla="*/ 573027 h 911"/>
                <a:gd name="T14" fmla="*/ 0 w 6425"/>
                <a:gd name="T15" fmla="*/ 65148 h 911"/>
                <a:gd name="T16" fmla="*/ 64938 w 6425"/>
                <a:gd name="T17" fmla="*/ 0 h 91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425" h="911">
                  <a:moveTo>
                    <a:pt x="93" y="0"/>
                  </a:moveTo>
                  <a:lnTo>
                    <a:pt x="6331" y="0"/>
                  </a:lnTo>
                  <a:cubicBezTo>
                    <a:pt x="6383" y="0"/>
                    <a:pt x="6425" y="42"/>
                    <a:pt x="6425" y="93"/>
                  </a:cubicBezTo>
                  <a:lnTo>
                    <a:pt x="6425" y="818"/>
                  </a:lnTo>
                  <a:cubicBezTo>
                    <a:pt x="6425" y="869"/>
                    <a:pt x="6383" y="911"/>
                    <a:pt x="6331" y="911"/>
                  </a:cubicBezTo>
                  <a:lnTo>
                    <a:pt x="93" y="911"/>
                  </a:lnTo>
                  <a:cubicBezTo>
                    <a:pt x="42" y="911"/>
                    <a:pt x="0" y="869"/>
                    <a:pt x="0" y="818"/>
                  </a:cubicBezTo>
                  <a:lnTo>
                    <a:pt x="0" y="93"/>
                  </a:lnTo>
                  <a:cubicBezTo>
                    <a:pt x="0" y="42"/>
                    <a:pt x="42" y="0"/>
                    <a:pt x="93" y="0"/>
                  </a:cubicBezTo>
                  <a:close/>
                </a:path>
              </a:pathLst>
            </a:custGeom>
            <a:solidFill>
              <a:schemeClr val="accent1"/>
            </a:solidFill>
            <a:ln>
              <a:noFill/>
            </a:ln>
            <a:effectLst>
              <a:reflection blurRad="6350" stA="20000" endPos="30000" dir="5400000" sy="-100000" algn="bl" rotWithShape="0"/>
            </a:effectLst>
          </p:spPr>
          <p:txBody>
            <a:bodyPr lIns="68571" tIns="34285" rIns="68571" bIns="34285"/>
            <a:lstStyle/>
            <a:p>
              <a:endParaRPr lang="zh-CN" altLang="en-US" sz="2000" kern="0">
                <a:solidFill>
                  <a:sysClr val="windowText" lastClr="000000"/>
                </a:solidFill>
                <a:latin typeface="楷体" panose="02010609060101010101" pitchFamily="49" charset="-122"/>
                <a:ea typeface="楷体" panose="02010609060101010101" pitchFamily="49" charset="-122"/>
                <a:cs typeface="+mn-ea"/>
                <a:sym typeface="+mn-lt"/>
              </a:endParaRPr>
            </a:p>
          </p:txBody>
        </p:sp>
        <p:grpSp>
          <p:nvGrpSpPr>
            <p:cNvPr id="14" name="组合 58"/>
            <p:cNvGrpSpPr/>
            <p:nvPr/>
          </p:nvGrpSpPr>
          <p:grpSpPr bwMode="auto">
            <a:xfrm>
              <a:off x="5318610" y="1788289"/>
              <a:ext cx="546945" cy="523220"/>
              <a:chOff x="29742" y="0"/>
              <a:chExt cx="682117" cy="652503"/>
            </a:xfrm>
          </p:grpSpPr>
          <p:sp>
            <p:nvSpPr>
              <p:cNvPr id="15" name="Oval 16"/>
              <p:cNvSpPr>
                <a:spLocks noChangeArrowheads="1"/>
              </p:cNvSpPr>
              <p:nvPr/>
            </p:nvSpPr>
            <p:spPr bwMode="auto">
              <a:xfrm>
                <a:off x="76319" y="30976"/>
                <a:ext cx="588963" cy="59055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800" kern="0">
                  <a:solidFill>
                    <a:schemeClr val="accent1"/>
                  </a:solidFill>
                  <a:latin typeface="楷体" panose="02010609060101010101" pitchFamily="49" charset="-122"/>
                  <a:ea typeface="楷体" panose="02010609060101010101" pitchFamily="49" charset="-122"/>
                  <a:cs typeface="+mn-ea"/>
                  <a:sym typeface="+mn-lt"/>
                </a:endParaRPr>
              </a:p>
            </p:txBody>
          </p:sp>
          <p:sp>
            <p:nvSpPr>
              <p:cNvPr id="16" name="TextBox 60"/>
              <p:cNvSpPr txBox="1">
                <a:spLocks noChangeArrowheads="1"/>
              </p:cNvSpPr>
              <p:nvPr/>
            </p:nvSpPr>
            <p:spPr bwMode="auto">
              <a:xfrm>
                <a:off x="29742" y="0"/>
                <a:ext cx="682117" cy="6525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800" b="1" kern="0" dirty="0">
                    <a:solidFill>
                      <a:schemeClr val="accent1"/>
                    </a:solidFill>
                    <a:latin typeface="楷体" panose="02010609060101010101" pitchFamily="49" charset="-122"/>
                    <a:ea typeface="楷体" panose="02010609060101010101" pitchFamily="49" charset="-122"/>
                    <a:cs typeface="+mn-ea"/>
                    <a:sym typeface="+mn-lt"/>
                  </a:rPr>
                  <a:t>01</a:t>
                </a:r>
              </a:p>
            </p:txBody>
          </p:sp>
        </p:grpSp>
        <p:sp>
          <p:nvSpPr>
            <p:cNvPr id="17" name="TextBox 91"/>
            <p:cNvSpPr txBox="1">
              <a:spLocks noChangeArrowheads="1"/>
            </p:cNvSpPr>
            <p:nvPr/>
          </p:nvSpPr>
          <p:spPr bwMode="auto">
            <a:xfrm>
              <a:off x="6815781" y="1810653"/>
              <a:ext cx="4091214" cy="500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1" tIns="34285" rIns="68571" bIns="34285">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800" b="1" kern="0" dirty="0">
                  <a:solidFill>
                    <a:srgbClr val="FFFFFF"/>
                  </a:solidFill>
                  <a:latin typeface="楷体" panose="02010609060101010101" pitchFamily="49" charset="-122"/>
                  <a:ea typeface="楷体" panose="02010609060101010101" pitchFamily="49" charset="-122"/>
                  <a:cs typeface="+mn-ea"/>
                  <a:sym typeface="+mn-lt"/>
                </a:rPr>
                <a:t>条形码二维码检测</a:t>
              </a:r>
            </a:p>
          </p:txBody>
        </p:sp>
      </p:grpSp>
      <p:grpSp>
        <p:nvGrpSpPr>
          <p:cNvPr id="8" name="组合 7"/>
          <p:cNvGrpSpPr/>
          <p:nvPr/>
        </p:nvGrpSpPr>
        <p:grpSpPr>
          <a:xfrm>
            <a:off x="5197930" y="3184808"/>
            <a:ext cx="6154283" cy="639491"/>
            <a:chOff x="5197930" y="2897307"/>
            <a:chExt cx="6154283" cy="639491"/>
          </a:xfrm>
        </p:grpSpPr>
        <p:sp>
          <p:nvSpPr>
            <p:cNvPr id="20" name="Freeform 10"/>
            <p:cNvSpPr/>
            <p:nvPr/>
          </p:nvSpPr>
          <p:spPr bwMode="auto">
            <a:xfrm>
              <a:off x="5197930" y="2897307"/>
              <a:ext cx="6154283" cy="639491"/>
            </a:xfrm>
            <a:custGeom>
              <a:avLst/>
              <a:gdLst>
                <a:gd name="T0" fmla="*/ 64938 w 6425"/>
                <a:gd name="T1" fmla="*/ 0 h 911"/>
                <a:gd name="T2" fmla="*/ 4420639 w 6425"/>
                <a:gd name="T3" fmla="*/ 0 h 911"/>
                <a:gd name="T4" fmla="*/ 4486275 w 6425"/>
                <a:gd name="T5" fmla="*/ 65148 h 911"/>
                <a:gd name="T6" fmla="*/ 4486275 w 6425"/>
                <a:gd name="T7" fmla="*/ 573027 h 911"/>
                <a:gd name="T8" fmla="*/ 4420639 w 6425"/>
                <a:gd name="T9" fmla="*/ 638175 h 911"/>
                <a:gd name="T10" fmla="*/ 64938 w 6425"/>
                <a:gd name="T11" fmla="*/ 638175 h 911"/>
                <a:gd name="T12" fmla="*/ 0 w 6425"/>
                <a:gd name="T13" fmla="*/ 573027 h 911"/>
                <a:gd name="T14" fmla="*/ 0 w 6425"/>
                <a:gd name="T15" fmla="*/ 65148 h 911"/>
                <a:gd name="T16" fmla="*/ 64938 w 6425"/>
                <a:gd name="T17" fmla="*/ 0 h 91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425" h="911">
                  <a:moveTo>
                    <a:pt x="93" y="0"/>
                  </a:moveTo>
                  <a:lnTo>
                    <a:pt x="6331" y="0"/>
                  </a:lnTo>
                  <a:cubicBezTo>
                    <a:pt x="6383" y="0"/>
                    <a:pt x="6425" y="42"/>
                    <a:pt x="6425" y="93"/>
                  </a:cubicBezTo>
                  <a:lnTo>
                    <a:pt x="6425" y="818"/>
                  </a:lnTo>
                  <a:cubicBezTo>
                    <a:pt x="6425" y="869"/>
                    <a:pt x="6383" y="911"/>
                    <a:pt x="6331" y="911"/>
                  </a:cubicBezTo>
                  <a:lnTo>
                    <a:pt x="93" y="911"/>
                  </a:lnTo>
                  <a:cubicBezTo>
                    <a:pt x="42" y="911"/>
                    <a:pt x="0" y="869"/>
                    <a:pt x="0" y="818"/>
                  </a:cubicBezTo>
                  <a:lnTo>
                    <a:pt x="0" y="93"/>
                  </a:lnTo>
                  <a:cubicBezTo>
                    <a:pt x="0" y="42"/>
                    <a:pt x="42" y="0"/>
                    <a:pt x="93" y="0"/>
                  </a:cubicBezTo>
                  <a:close/>
                </a:path>
              </a:pathLst>
            </a:custGeom>
            <a:solidFill>
              <a:schemeClr val="accent1"/>
            </a:solidFill>
            <a:ln>
              <a:noFill/>
            </a:ln>
            <a:effectLst>
              <a:reflection blurRad="6350" stA="20000" endPos="30000" dir="5400000" sy="-100000" algn="bl" rotWithShape="0"/>
            </a:effectLst>
          </p:spPr>
          <p:txBody>
            <a:bodyPr lIns="68571" tIns="34285" rIns="68571" bIns="34285"/>
            <a:lstStyle/>
            <a:p>
              <a:endParaRPr lang="zh-CN" altLang="en-US" sz="2000" kern="0">
                <a:solidFill>
                  <a:sysClr val="windowText" lastClr="000000"/>
                </a:solidFill>
                <a:latin typeface="楷体" panose="02010609060101010101" pitchFamily="49" charset="-122"/>
                <a:ea typeface="楷体" panose="02010609060101010101" pitchFamily="49" charset="-122"/>
                <a:cs typeface="+mn-ea"/>
                <a:sym typeface="+mn-lt"/>
              </a:endParaRPr>
            </a:p>
          </p:txBody>
        </p:sp>
        <p:grpSp>
          <p:nvGrpSpPr>
            <p:cNvPr id="21" name="组合 58"/>
            <p:cNvGrpSpPr/>
            <p:nvPr/>
          </p:nvGrpSpPr>
          <p:grpSpPr bwMode="auto">
            <a:xfrm>
              <a:off x="5318610" y="2949429"/>
              <a:ext cx="546945" cy="523220"/>
              <a:chOff x="29742" y="0"/>
              <a:chExt cx="682117" cy="652503"/>
            </a:xfrm>
          </p:grpSpPr>
          <p:sp>
            <p:nvSpPr>
              <p:cNvPr id="22" name="Oval 16"/>
              <p:cNvSpPr>
                <a:spLocks noChangeArrowheads="1"/>
              </p:cNvSpPr>
              <p:nvPr/>
            </p:nvSpPr>
            <p:spPr bwMode="auto">
              <a:xfrm>
                <a:off x="76319" y="30976"/>
                <a:ext cx="588963" cy="59055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800" kern="0">
                  <a:solidFill>
                    <a:schemeClr val="accent1"/>
                  </a:solidFill>
                  <a:latin typeface="楷体" panose="02010609060101010101" pitchFamily="49" charset="-122"/>
                  <a:ea typeface="楷体" panose="02010609060101010101" pitchFamily="49" charset="-122"/>
                  <a:cs typeface="+mn-ea"/>
                  <a:sym typeface="+mn-lt"/>
                </a:endParaRPr>
              </a:p>
            </p:txBody>
          </p:sp>
          <p:sp>
            <p:nvSpPr>
              <p:cNvPr id="23" name="TextBox 60"/>
              <p:cNvSpPr txBox="1">
                <a:spLocks noChangeArrowheads="1"/>
              </p:cNvSpPr>
              <p:nvPr/>
            </p:nvSpPr>
            <p:spPr bwMode="auto">
              <a:xfrm>
                <a:off x="29742" y="0"/>
                <a:ext cx="682117" cy="6525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800" b="1" kern="0" dirty="0">
                    <a:solidFill>
                      <a:schemeClr val="accent1"/>
                    </a:solidFill>
                    <a:latin typeface="楷体" panose="02010609060101010101" pitchFamily="49" charset="-122"/>
                    <a:ea typeface="楷体" panose="02010609060101010101" pitchFamily="49" charset="-122"/>
                    <a:cs typeface="+mn-ea"/>
                    <a:sym typeface="+mn-lt"/>
                  </a:rPr>
                  <a:t>02</a:t>
                </a:r>
              </a:p>
            </p:txBody>
          </p:sp>
        </p:grpSp>
        <p:sp>
          <p:nvSpPr>
            <p:cNvPr id="24" name="TextBox 91"/>
            <p:cNvSpPr txBox="1">
              <a:spLocks noChangeArrowheads="1"/>
            </p:cNvSpPr>
            <p:nvPr/>
          </p:nvSpPr>
          <p:spPr bwMode="auto">
            <a:xfrm>
              <a:off x="6815781" y="2949429"/>
              <a:ext cx="4374702" cy="500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1" tIns="34285" rIns="68571" bIns="34285">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800" b="1" kern="0" dirty="0">
                  <a:solidFill>
                    <a:srgbClr val="FFFFFF"/>
                  </a:solidFill>
                  <a:latin typeface="楷体" panose="02010609060101010101" pitchFamily="49" charset="-122"/>
                  <a:ea typeface="楷体" panose="02010609060101010101" pitchFamily="49" charset="-122"/>
                  <a:cs typeface="+mn-ea"/>
                  <a:sym typeface="+mn-lt"/>
                </a:rPr>
                <a:t>减轻光照干扰方法</a:t>
              </a:r>
            </a:p>
          </p:txBody>
        </p:sp>
      </p:grpSp>
      <p:grpSp>
        <p:nvGrpSpPr>
          <p:cNvPr id="9" name="组合 8"/>
          <p:cNvGrpSpPr/>
          <p:nvPr/>
        </p:nvGrpSpPr>
        <p:grpSpPr>
          <a:xfrm>
            <a:off x="5197930" y="4624504"/>
            <a:ext cx="6154283" cy="639491"/>
            <a:chOff x="5197930" y="4058447"/>
            <a:chExt cx="6154283" cy="639491"/>
          </a:xfrm>
        </p:grpSpPr>
        <p:sp>
          <p:nvSpPr>
            <p:cNvPr id="25" name="Freeform 10"/>
            <p:cNvSpPr/>
            <p:nvPr/>
          </p:nvSpPr>
          <p:spPr bwMode="auto">
            <a:xfrm>
              <a:off x="5197930" y="4058447"/>
              <a:ext cx="6154283" cy="639491"/>
            </a:xfrm>
            <a:custGeom>
              <a:avLst/>
              <a:gdLst>
                <a:gd name="T0" fmla="*/ 64938 w 6425"/>
                <a:gd name="T1" fmla="*/ 0 h 911"/>
                <a:gd name="T2" fmla="*/ 4420639 w 6425"/>
                <a:gd name="T3" fmla="*/ 0 h 911"/>
                <a:gd name="T4" fmla="*/ 4486275 w 6425"/>
                <a:gd name="T5" fmla="*/ 65148 h 911"/>
                <a:gd name="T6" fmla="*/ 4486275 w 6425"/>
                <a:gd name="T7" fmla="*/ 573027 h 911"/>
                <a:gd name="T8" fmla="*/ 4420639 w 6425"/>
                <a:gd name="T9" fmla="*/ 638175 h 911"/>
                <a:gd name="T10" fmla="*/ 64938 w 6425"/>
                <a:gd name="T11" fmla="*/ 638175 h 911"/>
                <a:gd name="T12" fmla="*/ 0 w 6425"/>
                <a:gd name="T13" fmla="*/ 573027 h 911"/>
                <a:gd name="T14" fmla="*/ 0 w 6425"/>
                <a:gd name="T15" fmla="*/ 65148 h 911"/>
                <a:gd name="T16" fmla="*/ 64938 w 6425"/>
                <a:gd name="T17" fmla="*/ 0 h 91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425" h="911">
                  <a:moveTo>
                    <a:pt x="93" y="0"/>
                  </a:moveTo>
                  <a:lnTo>
                    <a:pt x="6331" y="0"/>
                  </a:lnTo>
                  <a:cubicBezTo>
                    <a:pt x="6383" y="0"/>
                    <a:pt x="6425" y="42"/>
                    <a:pt x="6425" y="93"/>
                  </a:cubicBezTo>
                  <a:lnTo>
                    <a:pt x="6425" y="818"/>
                  </a:lnTo>
                  <a:cubicBezTo>
                    <a:pt x="6425" y="869"/>
                    <a:pt x="6383" y="911"/>
                    <a:pt x="6331" y="911"/>
                  </a:cubicBezTo>
                  <a:lnTo>
                    <a:pt x="93" y="911"/>
                  </a:lnTo>
                  <a:cubicBezTo>
                    <a:pt x="42" y="911"/>
                    <a:pt x="0" y="869"/>
                    <a:pt x="0" y="818"/>
                  </a:cubicBezTo>
                  <a:lnTo>
                    <a:pt x="0" y="93"/>
                  </a:lnTo>
                  <a:cubicBezTo>
                    <a:pt x="0" y="42"/>
                    <a:pt x="42" y="0"/>
                    <a:pt x="93" y="0"/>
                  </a:cubicBezTo>
                  <a:close/>
                </a:path>
              </a:pathLst>
            </a:custGeom>
            <a:solidFill>
              <a:schemeClr val="accent1"/>
            </a:solidFill>
            <a:ln>
              <a:noFill/>
            </a:ln>
            <a:effectLst>
              <a:reflection blurRad="6350" stA="20000" endPos="30000" dir="5400000" sy="-100000" algn="bl" rotWithShape="0"/>
            </a:effectLst>
          </p:spPr>
          <p:txBody>
            <a:bodyPr lIns="68571" tIns="34285" rIns="68571" bIns="34285"/>
            <a:lstStyle/>
            <a:p>
              <a:endParaRPr lang="zh-CN" altLang="en-US" sz="2000" kern="0">
                <a:solidFill>
                  <a:sysClr val="windowText" lastClr="000000"/>
                </a:solidFill>
                <a:latin typeface="楷体" panose="02010609060101010101" pitchFamily="49" charset="-122"/>
                <a:ea typeface="楷体" panose="02010609060101010101" pitchFamily="49" charset="-122"/>
                <a:cs typeface="+mn-ea"/>
                <a:sym typeface="+mn-lt"/>
              </a:endParaRPr>
            </a:p>
          </p:txBody>
        </p:sp>
        <p:grpSp>
          <p:nvGrpSpPr>
            <p:cNvPr id="26" name="组合 58"/>
            <p:cNvGrpSpPr/>
            <p:nvPr/>
          </p:nvGrpSpPr>
          <p:grpSpPr bwMode="auto">
            <a:xfrm>
              <a:off x="5318610" y="4110569"/>
              <a:ext cx="546945" cy="523220"/>
              <a:chOff x="29742" y="0"/>
              <a:chExt cx="682117" cy="652503"/>
            </a:xfrm>
          </p:grpSpPr>
          <p:sp>
            <p:nvSpPr>
              <p:cNvPr id="27" name="Oval 16"/>
              <p:cNvSpPr>
                <a:spLocks noChangeArrowheads="1"/>
              </p:cNvSpPr>
              <p:nvPr/>
            </p:nvSpPr>
            <p:spPr bwMode="auto">
              <a:xfrm>
                <a:off x="76319" y="30976"/>
                <a:ext cx="588963" cy="59055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800" kern="0">
                  <a:solidFill>
                    <a:schemeClr val="accent1"/>
                  </a:solidFill>
                  <a:latin typeface="楷体" panose="02010609060101010101" pitchFamily="49" charset="-122"/>
                  <a:ea typeface="楷体" panose="02010609060101010101" pitchFamily="49" charset="-122"/>
                  <a:cs typeface="+mn-ea"/>
                  <a:sym typeface="+mn-lt"/>
                </a:endParaRPr>
              </a:p>
            </p:txBody>
          </p:sp>
          <p:sp>
            <p:nvSpPr>
              <p:cNvPr id="28" name="TextBox 60"/>
              <p:cNvSpPr txBox="1">
                <a:spLocks noChangeArrowheads="1"/>
              </p:cNvSpPr>
              <p:nvPr/>
            </p:nvSpPr>
            <p:spPr bwMode="auto">
              <a:xfrm>
                <a:off x="29742" y="0"/>
                <a:ext cx="682117" cy="6525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800" b="1" kern="0" dirty="0">
                    <a:solidFill>
                      <a:schemeClr val="accent1"/>
                    </a:solidFill>
                    <a:latin typeface="楷体" panose="02010609060101010101" pitchFamily="49" charset="-122"/>
                    <a:ea typeface="楷体" panose="02010609060101010101" pitchFamily="49" charset="-122"/>
                    <a:cs typeface="+mn-ea"/>
                    <a:sym typeface="+mn-lt"/>
                  </a:rPr>
                  <a:t>03</a:t>
                </a:r>
              </a:p>
            </p:txBody>
          </p:sp>
        </p:grpSp>
        <p:sp>
          <p:nvSpPr>
            <p:cNvPr id="29" name="TextBox 91"/>
            <p:cNvSpPr txBox="1">
              <a:spLocks noChangeArrowheads="1"/>
            </p:cNvSpPr>
            <p:nvPr/>
          </p:nvSpPr>
          <p:spPr bwMode="auto">
            <a:xfrm>
              <a:off x="6857968" y="4110569"/>
              <a:ext cx="4494245" cy="500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1" tIns="34285" rIns="68571" bIns="34285">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800" b="1" kern="0" dirty="0">
                  <a:solidFill>
                    <a:srgbClr val="FFFFFF"/>
                  </a:solidFill>
                  <a:latin typeface="楷体" panose="02010609060101010101" pitchFamily="49" charset="-122"/>
                  <a:ea typeface="楷体" panose="02010609060101010101" pitchFamily="49" charset="-122"/>
                  <a:cs typeface="+mn-ea"/>
                  <a:sym typeface="+mn-lt"/>
                </a:rPr>
                <a:t>图片学习识别</a:t>
              </a:r>
            </a:p>
          </p:txBody>
        </p:sp>
      </p:grpSp>
      <p:sp>
        <p:nvSpPr>
          <p:cNvPr id="30" name="矩形 29"/>
          <p:cNvSpPr/>
          <p:nvPr/>
        </p:nvSpPr>
        <p:spPr>
          <a:xfrm>
            <a:off x="0" y="6675120"/>
            <a:ext cx="12192000" cy="1828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randomBar dir="vert"/>
  </p:transition>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C560179B-4C51-4526-9980-65E8A1C1C256}" type="slidenum">
              <a:rPr lang="zh-CN" altLang="en-US" smtClean="0"/>
              <a:t>3</a:t>
            </a:fld>
            <a:endParaRPr lang="zh-CN" altLang="en-US" dirty="0"/>
          </a:p>
        </p:txBody>
      </p:sp>
      <p:sp>
        <p:nvSpPr>
          <p:cNvPr id="6" name="TextBox 155"/>
          <p:cNvSpPr txBox="1"/>
          <p:nvPr/>
        </p:nvSpPr>
        <p:spPr>
          <a:xfrm>
            <a:off x="858520" y="291465"/>
            <a:ext cx="8410222" cy="46037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软件与硬件</a:t>
            </a:r>
          </a:p>
        </p:txBody>
      </p:sp>
      <p:graphicFrame>
        <p:nvGraphicFramePr>
          <p:cNvPr id="3" name="图示 2"/>
          <p:cNvGraphicFramePr/>
          <p:nvPr>
            <p:extLst>
              <p:ext uri="{D42A27DB-BD31-4B8C-83A1-F6EECF244321}">
                <p14:modId xmlns:p14="http://schemas.microsoft.com/office/powerpoint/2010/main" val="1543356515"/>
              </p:ext>
            </p:extLst>
          </p:nvPr>
        </p:nvGraphicFramePr>
        <p:xfrm>
          <a:off x="1382486" y="884715"/>
          <a:ext cx="9546812" cy="48102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图片 3">
            <a:extLst>
              <a:ext uri="{FF2B5EF4-FFF2-40B4-BE49-F238E27FC236}">
                <a16:creationId xmlns:a16="http://schemas.microsoft.com/office/drawing/2014/main" id="{98E6885F-5AFF-4699-A2A9-D1CFD500AA13}"/>
              </a:ext>
            </a:extLst>
          </p:cNvPr>
          <p:cNvPicPr>
            <a:picLocks noChangeAspect="1"/>
          </p:cNvPicPr>
          <p:nvPr/>
        </p:nvPicPr>
        <p:blipFill>
          <a:blip r:embed="rId7"/>
          <a:stretch>
            <a:fillRect/>
          </a:stretch>
        </p:blipFill>
        <p:spPr>
          <a:xfrm>
            <a:off x="9040141" y="1980789"/>
            <a:ext cx="2707079" cy="1875455"/>
          </a:xfrm>
          <a:prstGeom prst="rect">
            <a:avLst/>
          </a:prstGeom>
        </p:spPr>
      </p:pic>
      <p:sp>
        <p:nvSpPr>
          <p:cNvPr id="7" name="文本框 6">
            <a:extLst>
              <a:ext uri="{FF2B5EF4-FFF2-40B4-BE49-F238E27FC236}">
                <a16:creationId xmlns:a16="http://schemas.microsoft.com/office/drawing/2014/main" id="{2AE13DA3-FCE7-4DDC-A49D-A1579D4B06D7}"/>
              </a:ext>
            </a:extLst>
          </p:cNvPr>
          <p:cNvSpPr txBox="1"/>
          <p:nvPr/>
        </p:nvSpPr>
        <p:spPr>
          <a:xfrm>
            <a:off x="9835994" y="3836366"/>
            <a:ext cx="1093304" cy="369332"/>
          </a:xfrm>
          <a:prstGeom prst="rect">
            <a:avLst/>
          </a:prstGeom>
          <a:solidFill>
            <a:schemeClr val="accent1"/>
          </a:solidFill>
        </p:spPr>
        <p:txBody>
          <a:bodyPr wrap="square" rtlCol="0">
            <a:spAutoFit/>
          </a:bodyPr>
          <a:lstStyle/>
          <a:p>
            <a:pPr algn="ctr" defTabSz="608965"/>
            <a:r>
              <a:rPr lang="en-US" altLang="zh-CN" b="1" dirty="0" err="1">
                <a:solidFill>
                  <a:prstClr val="white"/>
                </a:solidFill>
              </a:rPr>
              <a:t>openmv</a:t>
            </a:r>
            <a:endParaRPr lang="zh-CN" altLang="en-US" b="1" dirty="0">
              <a:solidFill>
                <a:prstClr val="white"/>
              </a:solidFill>
            </a:endParaRPr>
          </a:p>
        </p:txBody>
      </p:sp>
    </p:spTree>
    <p:extLst>
      <p:ext uri="{BB962C8B-B14F-4D97-AF65-F5344CB8AC3E}">
        <p14:creationId xmlns:p14="http://schemas.microsoft.com/office/powerpoint/2010/main" val="41592214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灯片编号占位符 1"/>
          <p:cNvSpPr>
            <a:spLocks noGrp="1"/>
          </p:cNvSpPr>
          <p:nvPr>
            <p:ph type="sldNum" sz="quarter" idx="4294967295"/>
          </p:nvPr>
        </p:nvSpPr>
        <p:spPr>
          <a:xfrm>
            <a:off x="9347200" y="6356350"/>
            <a:ext cx="2844800" cy="365125"/>
          </a:xfrm>
        </p:spPr>
        <p:txBody>
          <a:bodyPr/>
          <a:lstStyle/>
          <a:p>
            <a:fld id="{C560179B-4C51-4526-9980-65E8A1C1C256}" type="slidenum">
              <a:rPr lang="zh-CN" altLang="en-US" smtClean="0"/>
              <a:t>4</a:t>
            </a:fld>
            <a:endParaRPr lang="zh-CN" altLang="en-US"/>
          </a:p>
        </p:txBody>
      </p:sp>
      <p:sp>
        <p:nvSpPr>
          <p:cNvPr id="7" name="矩形 6"/>
          <p:cNvSpPr/>
          <p:nvPr/>
        </p:nvSpPr>
        <p:spPr>
          <a:xfrm>
            <a:off x="0" y="2209800"/>
            <a:ext cx="12192000" cy="22987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Oval 16"/>
          <p:cNvSpPr>
            <a:spLocks noChangeArrowheads="1"/>
          </p:cNvSpPr>
          <p:nvPr/>
        </p:nvSpPr>
        <p:spPr bwMode="auto">
          <a:xfrm>
            <a:off x="890107" y="2092134"/>
            <a:ext cx="2536680" cy="2543614"/>
          </a:xfrm>
          <a:prstGeom prst="ellipse">
            <a:avLst/>
          </a:prstGeom>
          <a:solidFill>
            <a:srgbClr val="FFFFFF"/>
          </a:solidFill>
          <a:ln w="57150">
            <a:solidFill>
              <a:schemeClr val="accent1"/>
            </a:solidFill>
            <a:round/>
          </a:ln>
          <a:effectLst>
            <a:outerShdw blurRad="38100" dist="38100" dir="2700000" algn="tl" rotWithShape="0">
              <a:prstClr val="black">
                <a:alpha val="40000"/>
              </a:prstClr>
            </a:outerShdw>
          </a:effectLst>
        </p:spPr>
        <p:txBody>
          <a:bodyPr/>
          <a:lstStyle/>
          <a:p>
            <a:endParaRPr lang="zh-CN" altLang="en-US" sz="6000" kern="0">
              <a:solidFill>
                <a:schemeClr val="accent1"/>
              </a:solidFill>
              <a:latin typeface="楷体" panose="02010609060101010101" pitchFamily="49" charset="-122"/>
              <a:ea typeface="楷体" panose="02010609060101010101" pitchFamily="49" charset="-122"/>
              <a:cs typeface="+mn-ea"/>
              <a:sym typeface="+mn-lt"/>
            </a:endParaRPr>
          </a:p>
        </p:txBody>
      </p:sp>
      <p:sp>
        <p:nvSpPr>
          <p:cNvPr id="5" name="TextBox 60"/>
          <p:cNvSpPr txBox="1">
            <a:spLocks noChangeArrowheads="1"/>
          </p:cNvSpPr>
          <p:nvPr/>
        </p:nvSpPr>
        <p:spPr bwMode="auto">
          <a:xfrm>
            <a:off x="1290261" y="2394445"/>
            <a:ext cx="1736373"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12000" b="1" kern="0" dirty="0">
                <a:solidFill>
                  <a:schemeClr val="accent1"/>
                </a:solidFill>
                <a:latin typeface="楷体" panose="02010609060101010101" pitchFamily="49" charset="-122"/>
                <a:ea typeface="楷体" panose="02010609060101010101" pitchFamily="49" charset="-122"/>
                <a:cs typeface="+mn-ea"/>
                <a:sym typeface="+mn-lt"/>
              </a:rPr>
              <a:t>01</a:t>
            </a:r>
          </a:p>
        </p:txBody>
      </p:sp>
      <p:sp>
        <p:nvSpPr>
          <p:cNvPr id="6" name="矩形 5"/>
          <p:cNvSpPr/>
          <p:nvPr/>
        </p:nvSpPr>
        <p:spPr>
          <a:xfrm>
            <a:off x="4077572" y="2634734"/>
            <a:ext cx="3890809" cy="646331"/>
          </a:xfrm>
          <a:prstGeom prst="rect">
            <a:avLst/>
          </a:prstGeom>
        </p:spPr>
        <p:txBody>
          <a:bodyPr wrap="none">
            <a:spAutoFit/>
          </a:bodyPr>
          <a:lstStyle/>
          <a:p>
            <a:r>
              <a:rPr lang="zh-CN" altLang="en-US" sz="3600" b="1" kern="0" dirty="0">
                <a:solidFill>
                  <a:srgbClr val="FFFFFF"/>
                </a:solidFill>
                <a:latin typeface="楷体" panose="02010609060101010101" pitchFamily="49" charset="-122"/>
                <a:ea typeface="楷体" panose="02010609060101010101" pitchFamily="49" charset="-122"/>
                <a:cs typeface="+mn-ea"/>
                <a:sym typeface="+mn-lt"/>
              </a:rPr>
              <a:t>条形码二维码检测</a:t>
            </a:r>
          </a:p>
        </p:txBody>
      </p:sp>
    </p:spTree>
  </p:cSld>
  <p:clrMapOvr>
    <a:masterClrMapping/>
  </p:clrMapOvr>
  <p:transition spd="slow">
    <p:randomBar dir="vert"/>
  </p:transition>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C560179B-4C51-4526-9980-65E8A1C1C256}" type="slidenum">
              <a:rPr lang="zh-CN" altLang="en-US" smtClean="0"/>
              <a:t>5</a:t>
            </a:fld>
            <a:endParaRPr lang="zh-CN" altLang="en-US" dirty="0"/>
          </a:p>
        </p:txBody>
      </p:sp>
      <p:sp>
        <p:nvSpPr>
          <p:cNvPr id="6" name="TextBox 155"/>
          <p:cNvSpPr txBox="1"/>
          <p:nvPr/>
        </p:nvSpPr>
        <p:spPr>
          <a:xfrm>
            <a:off x="262172" y="173684"/>
            <a:ext cx="8410222" cy="46037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对于图像处理，基本操作步骤是怎样的？</a:t>
            </a:r>
          </a:p>
        </p:txBody>
      </p:sp>
      <p:grpSp>
        <p:nvGrpSpPr>
          <p:cNvPr id="32" name="组合 31">
            <a:extLst>
              <a:ext uri="{FF2B5EF4-FFF2-40B4-BE49-F238E27FC236}">
                <a16:creationId xmlns:a16="http://schemas.microsoft.com/office/drawing/2014/main" id="{E8DFF331-020E-40A1-9429-6767DE25B2DE}"/>
              </a:ext>
            </a:extLst>
          </p:cNvPr>
          <p:cNvGrpSpPr/>
          <p:nvPr/>
        </p:nvGrpSpPr>
        <p:grpSpPr>
          <a:xfrm>
            <a:off x="965090" y="2375449"/>
            <a:ext cx="10591598" cy="2203055"/>
            <a:chOff x="115149" y="1202631"/>
            <a:chExt cx="10591598" cy="2203055"/>
          </a:xfrm>
        </p:grpSpPr>
        <p:sp>
          <p:nvSpPr>
            <p:cNvPr id="9" name="矩形 8">
              <a:extLst>
                <a:ext uri="{FF2B5EF4-FFF2-40B4-BE49-F238E27FC236}">
                  <a16:creationId xmlns:a16="http://schemas.microsoft.com/office/drawing/2014/main" id="{3C771400-5B69-4391-928B-FBDDEED28CCA}"/>
                </a:ext>
              </a:extLst>
            </p:cNvPr>
            <p:cNvSpPr/>
            <p:nvPr/>
          </p:nvSpPr>
          <p:spPr>
            <a:xfrm>
              <a:off x="115149" y="1202633"/>
              <a:ext cx="2011825" cy="461665"/>
            </a:xfrm>
            <a:prstGeom prst="rect">
              <a:avLst/>
            </a:prstGeom>
          </p:spPr>
          <p:txBody>
            <a:bodyPr wrap="square">
              <a:spAutoFit/>
            </a:bodyPr>
            <a:lstStyle/>
            <a:p>
              <a:r>
                <a:rPr lang="zh-CN" altLang="en-US" sz="2400" dirty="0"/>
                <a:t>取得图像数据</a:t>
              </a:r>
            </a:p>
          </p:txBody>
        </p:sp>
        <p:cxnSp>
          <p:nvCxnSpPr>
            <p:cNvPr id="11" name="直接箭头连接符 10">
              <a:extLst>
                <a:ext uri="{FF2B5EF4-FFF2-40B4-BE49-F238E27FC236}">
                  <a16:creationId xmlns:a16="http://schemas.microsoft.com/office/drawing/2014/main" id="{51AEAF57-FB66-44B2-9C3A-4CEEB3A596D7}"/>
                </a:ext>
              </a:extLst>
            </p:cNvPr>
            <p:cNvCxnSpPr>
              <a:cxnSpLocks/>
              <a:stCxn id="9" idx="3"/>
              <a:endCxn id="14" idx="1"/>
            </p:cNvCxnSpPr>
            <p:nvPr/>
          </p:nvCxnSpPr>
          <p:spPr>
            <a:xfrm flipV="1">
              <a:off x="2126974" y="1433465"/>
              <a:ext cx="104211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1A7160E2-5C8D-4C44-9B25-3448895E9686}"/>
                </a:ext>
              </a:extLst>
            </p:cNvPr>
            <p:cNvSpPr/>
            <p:nvPr/>
          </p:nvSpPr>
          <p:spPr>
            <a:xfrm>
              <a:off x="3169087" y="1202632"/>
              <a:ext cx="2982547" cy="461665"/>
            </a:xfrm>
            <a:prstGeom prst="rect">
              <a:avLst/>
            </a:prstGeom>
          </p:spPr>
          <p:txBody>
            <a:bodyPr wrap="square">
              <a:spAutoFit/>
            </a:bodyPr>
            <a:lstStyle/>
            <a:p>
              <a:pPr algn="ctr"/>
              <a:r>
                <a:rPr lang="zh-CN" altLang="en-US" sz="2400" dirty="0"/>
                <a:t>将图像进行平滑处理</a:t>
              </a:r>
            </a:p>
          </p:txBody>
        </p:sp>
        <p:sp>
          <p:nvSpPr>
            <p:cNvPr id="5" name="矩形 4">
              <a:extLst>
                <a:ext uri="{FF2B5EF4-FFF2-40B4-BE49-F238E27FC236}">
                  <a16:creationId xmlns:a16="http://schemas.microsoft.com/office/drawing/2014/main" id="{107B3E3B-F834-4D22-9132-FBC95B8FDE5D}"/>
                </a:ext>
              </a:extLst>
            </p:cNvPr>
            <p:cNvSpPr/>
            <p:nvPr/>
          </p:nvSpPr>
          <p:spPr>
            <a:xfrm>
              <a:off x="7121134" y="1202631"/>
              <a:ext cx="3585613" cy="461665"/>
            </a:xfrm>
            <a:prstGeom prst="rect">
              <a:avLst/>
            </a:prstGeom>
          </p:spPr>
          <p:txBody>
            <a:bodyPr wrap="square">
              <a:spAutoFit/>
            </a:bodyPr>
            <a:lstStyle/>
            <a:p>
              <a:pPr algn="ctr"/>
              <a:r>
                <a:rPr lang="zh-CN" altLang="en-US" sz="2400" dirty="0"/>
                <a:t>进行边缘检测，阈值分析</a:t>
              </a:r>
            </a:p>
          </p:txBody>
        </p:sp>
        <p:sp>
          <p:nvSpPr>
            <p:cNvPr id="7" name="矩形 6">
              <a:extLst>
                <a:ext uri="{FF2B5EF4-FFF2-40B4-BE49-F238E27FC236}">
                  <a16:creationId xmlns:a16="http://schemas.microsoft.com/office/drawing/2014/main" id="{D661D007-FF79-4599-B411-0A5E03398B6D}"/>
                </a:ext>
              </a:extLst>
            </p:cNvPr>
            <p:cNvSpPr/>
            <p:nvPr/>
          </p:nvSpPr>
          <p:spPr>
            <a:xfrm>
              <a:off x="7871827" y="2574689"/>
              <a:ext cx="2084225" cy="830997"/>
            </a:xfrm>
            <a:prstGeom prst="rect">
              <a:avLst/>
            </a:prstGeom>
          </p:spPr>
          <p:txBody>
            <a:bodyPr wrap="square">
              <a:spAutoFit/>
            </a:bodyPr>
            <a:lstStyle/>
            <a:p>
              <a:pPr algn="ctr"/>
              <a:r>
                <a:rPr lang="zh-CN" altLang="en-US" sz="2400" dirty="0"/>
                <a:t>进行形态学的操作 </a:t>
              </a:r>
            </a:p>
          </p:txBody>
        </p:sp>
        <p:sp>
          <p:nvSpPr>
            <p:cNvPr id="8" name="矩形 7">
              <a:extLst>
                <a:ext uri="{FF2B5EF4-FFF2-40B4-BE49-F238E27FC236}">
                  <a16:creationId xmlns:a16="http://schemas.microsoft.com/office/drawing/2014/main" id="{82B15CEE-F69B-437B-8D78-2B3DFDEF4831}"/>
                </a:ext>
              </a:extLst>
            </p:cNvPr>
            <p:cNvSpPr/>
            <p:nvPr/>
          </p:nvSpPr>
          <p:spPr>
            <a:xfrm>
              <a:off x="3789935" y="2574688"/>
              <a:ext cx="1800493" cy="830997"/>
            </a:xfrm>
            <a:prstGeom prst="rect">
              <a:avLst/>
            </a:prstGeom>
          </p:spPr>
          <p:txBody>
            <a:bodyPr wrap="square">
              <a:spAutoFit/>
            </a:bodyPr>
            <a:lstStyle/>
            <a:p>
              <a:pPr algn="ctr"/>
              <a:r>
                <a:rPr lang="zh-CN" altLang="en-US" sz="2400" dirty="0"/>
                <a:t>获取某些特征点</a:t>
              </a:r>
            </a:p>
          </p:txBody>
        </p:sp>
        <p:sp>
          <p:nvSpPr>
            <p:cNvPr id="10" name="矩形 9">
              <a:extLst>
                <a:ext uri="{FF2B5EF4-FFF2-40B4-BE49-F238E27FC236}">
                  <a16:creationId xmlns:a16="http://schemas.microsoft.com/office/drawing/2014/main" id="{7B796EF6-D848-4242-81DB-AADFFC5E4BFD}"/>
                </a:ext>
              </a:extLst>
            </p:cNvPr>
            <p:cNvSpPr/>
            <p:nvPr/>
          </p:nvSpPr>
          <p:spPr>
            <a:xfrm>
              <a:off x="394859" y="2757357"/>
              <a:ext cx="1452404" cy="461665"/>
            </a:xfrm>
            <a:prstGeom prst="rect">
              <a:avLst/>
            </a:prstGeom>
          </p:spPr>
          <p:txBody>
            <a:bodyPr wrap="square">
              <a:spAutoFit/>
            </a:bodyPr>
            <a:lstStyle/>
            <a:p>
              <a:pPr algn="ctr"/>
              <a:r>
                <a:rPr lang="zh-CN" altLang="en-US" sz="2400" dirty="0"/>
                <a:t>分析数据</a:t>
              </a:r>
            </a:p>
          </p:txBody>
        </p:sp>
        <p:cxnSp>
          <p:nvCxnSpPr>
            <p:cNvPr id="20" name="直接箭头连接符 19">
              <a:extLst>
                <a:ext uri="{FF2B5EF4-FFF2-40B4-BE49-F238E27FC236}">
                  <a16:creationId xmlns:a16="http://schemas.microsoft.com/office/drawing/2014/main" id="{FB3A18BE-2F8E-4D96-9C67-D825FDDA7C3C}"/>
                </a:ext>
              </a:extLst>
            </p:cNvPr>
            <p:cNvCxnSpPr>
              <a:cxnSpLocks/>
              <a:stCxn id="14" idx="3"/>
              <a:endCxn id="5" idx="1"/>
            </p:cNvCxnSpPr>
            <p:nvPr/>
          </p:nvCxnSpPr>
          <p:spPr>
            <a:xfrm flipV="1">
              <a:off x="6151634" y="1433464"/>
              <a:ext cx="969500"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直接箭头连接符 24">
              <a:extLst>
                <a:ext uri="{FF2B5EF4-FFF2-40B4-BE49-F238E27FC236}">
                  <a16:creationId xmlns:a16="http://schemas.microsoft.com/office/drawing/2014/main" id="{98885639-1419-49F5-99E9-BF9EACA6CA31}"/>
                </a:ext>
              </a:extLst>
            </p:cNvPr>
            <p:cNvCxnSpPr>
              <a:cxnSpLocks/>
              <a:stCxn id="5" idx="2"/>
              <a:endCxn id="7" idx="0"/>
            </p:cNvCxnSpPr>
            <p:nvPr/>
          </p:nvCxnSpPr>
          <p:spPr>
            <a:xfrm flipH="1">
              <a:off x="8913940" y="1664296"/>
              <a:ext cx="1" cy="9103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a:extLst>
                <a:ext uri="{FF2B5EF4-FFF2-40B4-BE49-F238E27FC236}">
                  <a16:creationId xmlns:a16="http://schemas.microsoft.com/office/drawing/2014/main" id="{3A9F20C0-2EBE-48E6-9B65-8BFFA24D8927}"/>
                </a:ext>
              </a:extLst>
            </p:cNvPr>
            <p:cNvCxnSpPr>
              <a:stCxn id="7" idx="1"/>
              <a:endCxn id="8" idx="3"/>
            </p:cNvCxnSpPr>
            <p:nvPr/>
          </p:nvCxnSpPr>
          <p:spPr>
            <a:xfrm flipH="1" flipV="1">
              <a:off x="5590428" y="2990187"/>
              <a:ext cx="2281399"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直接箭头连接符 30">
              <a:extLst>
                <a:ext uri="{FF2B5EF4-FFF2-40B4-BE49-F238E27FC236}">
                  <a16:creationId xmlns:a16="http://schemas.microsoft.com/office/drawing/2014/main" id="{8741E7B8-D8FB-49F5-86A6-F5BD3BAA873B}"/>
                </a:ext>
              </a:extLst>
            </p:cNvPr>
            <p:cNvCxnSpPr>
              <a:cxnSpLocks/>
              <a:stCxn id="8" idx="1"/>
              <a:endCxn id="10" idx="3"/>
            </p:cNvCxnSpPr>
            <p:nvPr/>
          </p:nvCxnSpPr>
          <p:spPr>
            <a:xfrm flipH="1" flipV="1">
              <a:off x="1847263" y="2988190"/>
              <a:ext cx="1942672" cy="19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53" name="矩形 52">
            <a:extLst>
              <a:ext uri="{FF2B5EF4-FFF2-40B4-BE49-F238E27FC236}">
                <a16:creationId xmlns:a16="http://schemas.microsoft.com/office/drawing/2014/main" id="{EB105FF1-30F1-4D96-8B98-495EEE65F4CA}"/>
              </a:ext>
            </a:extLst>
          </p:cNvPr>
          <p:cNvSpPr/>
          <p:nvPr/>
        </p:nvSpPr>
        <p:spPr>
          <a:xfrm>
            <a:off x="1703899" y="1913784"/>
            <a:ext cx="2011825" cy="461665"/>
          </a:xfrm>
          <a:prstGeom prst="rect">
            <a:avLst/>
          </a:prstGeom>
        </p:spPr>
        <p:txBody>
          <a:bodyPr wrap="square">
            <a:spAutoFit/>
          </a:bodyPr>
          <a:lstStyle/>
          <a:p>
            <a:r>
              <a:rPr lang="zh-CN" altLang="en-US" sz="2400" dirty="0"/>
              <a:t>①</a:t>
            </a:r>
          </a:p>
        </p:txBody>
      </p:sp>
      <p:sp>
        <p:nvSpPr>
          <p:cNvPr id="54" name="矩形 53">
            <a:extLst>
              <a:ext uri="{FF2B5EF4-FFF2-40B4-BE49-F238E27FC236}">
                <a16:creationId xmlns:a16="http://schemas.microsoft.com/office/drawing/2014/main" id="{38A90CDC-37AD-44F0-9CFB-52D58E4DD324}"/>
              </a:ext>
            </a:extLst>
          </p:cNvPr>
          <p:cNvSpPr/>
          <p:nvPr/>
        </p:nvSpPr>
        <p:spPr>
          <a:xfrm>
            <a:off x="5220441" y="1913783"/>
            <a:ext cx="2011825" cy="461665"/>
          </a:xfrm>
          <a:prstGeom prst="rect">
            <a:avLst/>
          </a:prstGeom>
        </p:spPr>
        <p:txBody>
          <a:bodyPr wrap="square">
            <a:spAutoFit/>
          </a:bodyPr>
          <a:lstStyle/>
          <a:p>
            <a:r>
              <a:rPr lang="zh-CN" altLang="en-US" sz="2400" dirty="0"/>
              <a:t>②</a:t>
            </a:r>
          </a:p>
        </p:txBody>
      </p:sp>
      <p:sp>
        <p:nvSpPr>
          <p:cNvPr id="55" name="矩形 54">
            <a:extLst>
              <a:ext uri="{FF2B5EF4-FFF2-40B4-BE49-F238E27FC236}">
                <a16:creationId xmlns:a16="http://schemas.microsoft.com/office/drawing/2014/main" id="{66FC884A-E357-47DC-AF3D-8064F2C2D0B9}"/>
              </a:ext>
            </a:extLst>
          </p:cNvPr>
          <p:cNvSpPr/>
          <p:nvPr/>
        </p:nvSpPr>
        <p:spPr>
          <a:xfrm>
            <a:off x="9475792" y="1913782"/>
            <a:ext cx="2011825" cy="461665"/>
          </a:xfrm>
          <a:prstGeom prst="rect">
            <a:avLst/>
          </a:prstGeom>
        </p:spPr>
        <p:txBody>
          <a:bodyPr wrap="square">
            <a:spAutoFit/>
          </a:bodyPr>
          <a:lstStyle/>
          <a:p>
            <a:r>
              <a:rPr lang="zh-CN" altLang="en-US" sz="2400" dirty="0"/>
              <a:t>③</a:t>
            </a:r>
          </a:p>
        </p:txBody>
      </p:sp>
      <p:sp>
        <p:nvSpPr>
          <p:cNvPr id="56" name="矩形 55">
            <a:extLst>
              <a:ext uri="{FF2B5EF4-FFF2-40B4-BE49-F238E27FC236}">
                <a16:creationId xmlns:a16="http://schemas.microsoft.com/office/drawing/2014/main" id="{891C24A4-FF05-48C8-84FD-DEE093498FB0}"/>
              </a:ext>
            </a:extLst>
          </p:cNvPr>
          <p:cNvSpPr/>
          <p:nvPr/>
        </p:nvSpPr>
        <p:spPr>
          <a:xfrm>
            <a:off x="9528785" y="4578502"/>
            <a:ext cx="2011825" cy="461665"/>
          </a:xfrm>
          <a:prstGeom prst="rect">
            <a:avLst/>
          </a:prstGeom>
        </p:spPr>
        <p:txBody>
          <a:bodyPr wrap="square">
            <a:spAutoFit/>
          </a:bodyPr>
          <a:lstStyle/>
          <a:p>
            <a:r>
              <a:rPr lang="zh-CN" altLang="en-US" sz="2400" dirty="0"/>
              <a:t>④</a:t>
            </a:r>
          </a:p>
        </p:txBody>
      </p:sp>
      <p:sp>
        <p:nvSpPr>
          <p:cNvPr id="57" name="矩形 56">
            <a:extLst>
              <a:ext uri="{FF2B5EF4-FFF2-40B4-BE49-F238E27FC236}">
                <a16:creationId xmlns:a16="http://schemas.microsoft.com/office/drawing/2014/main" id="{46AC3A71-9B0E-4758-A44A-2DA1B1971BEE}"/>
              </a:ext>
            </a:extLst>
          </p:cNvPr>
          <p:cNvSpPr/>
          <p:nvPr/>
        </p:nvSpPr>
        <p:spPr>
          <a:xfrm>
            <a:off x="5300522" y="4578502"/>
            <a:ext cx="2011825" cy="461665"/>
          </a:xfrm>
          <a:prstGeom prst="rect">
            <a:avLst/>
          </a:prstGeom>
        </p:spPr>
        <p:txBody>
          <a:bodyPr wrap="square">
            <a:spAutoFit/>
          </a:bodyPr>
          <a:lstStyle/>
          <a:p>
            <a:r>
              <a:rPr lang="zh-CN" altLang="en-US" sz="2400" dirty="0"/>
              <a:t>⑤</a:t>
            </a:r>
          </a:p>
        </p:txBody>
      </p:sp>
      <p:sp>
        <p:nvSpPr>
          <p:cNvPr id="58" name="矩形 57">
            <a:extLst>
              <a:ext uri="{FF2B5EF4-FFF2-40B4-BE49-F238E27FC236}">
                <a16:creationId xmlns:a16="http://schemas.microsoft.com/office/drawing/2014/main" id="{467CC40D-ED2D-4DA0-A1C8-628DBEE7CAFD}"/>
              </a:ext>
            </a:extLst>
          </p:cNvPr>
          <p:cNvSpPr/>
          <p:nvPr/>
        </p:nvSpPr>
        <p:spPr>
          <a:xfrm>
            <a:off x="1703899" y="4578502"/>
            <a:ext cx="2011825" cy="461665"/>
          </a:xfrm>
          <a:prstGeom prst="rect">
            <a:avLst/>
          </a:prstGeom>
        </p:spPr>
        <p:txBody>
          <a:bodyPr wrap="square">
            <a:spAutoFit/>
          </a:bodyPr>
          <a:lstStyle/>
          <a:p>
            <a:r>
              <a:rPr lang="zh-CN" altLang="en-US" sz="2400" dirty="0"/>
              <a:t>⑥</a:t>
            </a:r>
          </a:p>
        </p:txBody>
      </p:sp>
      <p:sp>
        <p:nvSpPr>
          <p:cNvPr id="60" name="矩形 59">
            <a:extLst>
              <a:ext uri="{FF2B5EF4-FFF2-40B4-BE49-F238E27FC236}">
                <a16:creationId xmlns:a16="http://schemas.microsoft.com/office/drawing/2014/main" id="{5C39A9EC-012A-4A13-9BD1-DA97A2E672DC}"/>
              </a:ext>
            </a:extLst>
          </p:cNvPr>
          <p:cNvSpPr/>
          <p:nvPr/>
        </p:nvSpPr>
        <p:spPr>
          <a:xfrm>
            <a:off x="278165" y="5563841"/>
            <a:ext cx="11635669" cy="338554"/>
          </a:xfrm>
          <a:prstGeom prst="rect">
            <a:avLst/>
          </a:prstGeom>
        </p:spPr>
        <p:txBody>
          <a:bodyPr wrap="square">
            <a:spAutoFit/>
          </a:bodyPr>
          <a:lstStyle/>
          <a:p>
            <a:pPr algn="ctr"/>
            <a:r>
              <a:rPr lang="zh-CN" altLang="en-US" sz="1600" b="1" dirty="0">
                <a:solidFill>
                  <a:srgbClr val="EF1807"/>
                </a:solidFill>
              </a:rPr>
              <a:t>* </a:t>
            </a:r>
            <a:r>
              <a:rPr lang="zh-CN" altLang="en-US" sz="1400" dirty="0"/>
              <a:t>拿到题目或者遇到问题以后，不要盲目下手操作，要先考虑自己的目的是什么，然后根据这</a:t>
            </a:r>
            <a:r>
              <a:rPr lang="en-US" altLang="zh-CN" sz="1400" dirty="0"/>
              <a:t>6</a:t>
            </a:r>
            <a:r>
              <a:rPr lang="zh-CN" altLang="en-US" sz="1400" dirty="0"/>
              <a:t>步制定初步的解决方案，再在方案上进行下一步优化</a:t>
            </a:r>
          </a:p>
        </p:txBody>
      </p:sp>
    </p:spTree>
    <p:extLst>
      <p:ext uri="{BB962C8B-B14F-4D97-AF65-F5344CB8AC3E}">
        <p14:creationId xmlns:p14="http://schemas.microsoft.com/office/powerpoint/2010/main" val="39388744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C560179B-4C51-4526-9980-65E8A1C1C256}" type="slidenum">
              <a:rPr lang="zh-CN" altLang="en-US" smtClean="0"/>
              <a:t>6</a:t>
            </a:fld>
            <a:endParaRPr lang="zh-CN" altLang="en-US" dirty="0"/>
          </a:p>
        </p:txBody>
      </p:sp>
      <p:sp>
        <p:nvSpPr>
          <p:cNvPr id="6" name="TextBox 155"/>
          <p:cNvSpPr txBox="1"/>
          <p:nvPr/>
        </p:nvSpPr>
        <p:spPr>
          <a:xfrm>
            <a:off x="262172" y="173684"/>
            <a:ext cx="8410222" cy="46037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利用</a:t>
            </a:r>
            <a:r>
              <a:rPr lang="en-US" altLang="zh-CN" sz="2400" b="1" dirty="0" err="1">
                <a:latin typeface="微软雅黑" panose="020B0503020204020204" pitchFamily="34" charset="-122"/>
                <a:ea typeface="微软雅黑" panose="020B0503020204020204" pitchFamily="34" charset="-122"/>
              </a:rPr>
              <a:t>opencv</a:t>
            </a:r>
            <a:r>
              <a:rPr lang="zh-CN" altLang="en-US" sz="2400" b="1" dirty="0">
                <a:latin typeface="微软雅黑" panose="020B0503020204020204" pitchFamily="34" charset="-122"/>
                <a:ea typeface="微软雅黑" panose="020B0503020204020204" pitchFamily="34" charset="-122"/>
              </a:rPr>
              <a:t>进行条形码识别</a:t>
            </a:r>
          </a:p>
        </p:txBody>
      </p:sp>
      <p:grpSp>
        <p:nvGrpSpPr>
          <p:cNvPr id="18" name="组合 17">
            <a:extLst>
              <a:ext uri="{FF2B5EF4-FFF2-40B4-BE49-F238E27FC236}">
                <a16:creationId xmlns:a16="http://schemas.microsoft.com/office/drawing/2014/main" id="{5F802CF2-A809-47A7-9EFC-61C662F04645}"/>
              </a:ext>
            </a:extLst>
          </p:cNvPr>
          <p:cNvGrpSpPr/>
          <p:nvPr/>
        </p:nvGrpSpPr>
        <p:grpSpPr>
          <a:xfrm>
            <a:off x="2942035" y="771619"/>
            <a:ext cx="9196254" cy="923330"/>
            <a:chOff x="464582" y="740968"/>
            <a:chExt cx="9196254" cy="923330"/>
          </a:xfrm>
        </p:grpSpPr>
        <p:sp>
          <p:nvSpPr>
            <p:cNvPr id="9" name="矩形 8">
              <a:extLst>
                <a:ext uri="{FF2B5EF4-FFF2-40B4-BE49-F238E27FC236}">
                  <a16:creationId xmlns:a16="http://schemas.microsoft.com/office/drawing/2014/main" id="{3C771400-5B69-4391-928B-FBDDEED28CCA}"/>
                </a:ext>
              </a:extLst>
            </p:cNvPr>
            <p:cNvSpPr/>
            <p:nvPr/>
          </p:nvSpPr>
          <p:spPr>
            <a:xfrm>
              <a:off x="464582" y="1028285"/>
              <a:ext cx="2506064" cy="369332"/>
            </a:xfrm>
            <a:prstGeom prst="rect">
              <a:avLst/>
            </a:prstGeom>
          </p:spPr>
          <p:txBody>
            <a:bodyPr wrap="square">
              <a:spAutoFit/>
            </a:bodyPr>
            <a:lstStyle/>
            <a:p>
              <a:r>
                <a:rPr lang="zh-CN" altLang="en-US" dirty="0">
                  <a:solidFill>
                    <a:srgbClr val="000000"/>
                  </a:solidFill>
                  <a:latin typeface="PingFang SC"/>
                </a:rPr>
                <a:t>将原图像转换为灰度图</a:t>
              </a:r>
              <a:endParaRPr lang="zh-CN" altLang="en-US" dirty="0"/>
            </a:p>
          </p:txBody>
        </p:sp>
        <p:cxnSp>
          <p:nvCxnSpPr>
            <p:cNvPr id="11" name="直接箭头连接符 10">
              <a:extLst>
                <a:ext uri="{FF2B5EF4-FFF2-40B4-BE49-F238E27FC236}">
                  <a16:creationId xmlns:a16="http://schemas.microsoft.com/office/drawing/2014/main" id="{51AEAF57-FB66-44B2-9C3A-4CEEB3A596D7}"/>
                </a:ext>
              </a:extLst>
            </p:cNvPr>
            <p:cNvCxnSpPr>
              <a:cxnSpLocks/>
              <a:stCxn id="9" idx="3"/>
              <a:endCxn id="14" idx="1"/>
            </p:cNvCxnSpPr>
            <p:nvPr/>
          </p:nvCxnSpPr>
          <p:spPr>
            <a:xfrm flipV="1">
              <a:off x="2970646" y="1202633"/>
              <a:ext cx="2386545" cy="103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矩形 12">
              <a:extLst>
                <a:ext uri="{FF2B5EF4-FFF2-40B4-BE49-F238E27FC236}">
                  <a16:creationId xmlns:a16="http://schemas.microsoft.com/office/drawing/2014/main" id="{E8E1272E-A969-46AB-8371-38E7DA92266F}"/>
                </a:ext>
              </a:extLst>
            </p:cNvPr>
            <p:cNvSpPr/>
            <p:nvPr/>
          </p:nvSpPr>
          <p:spPr>
            <a:xfrm>
              <a:off x="3730854" y="832384"/>
              <a:ext cx="2506064" cy="369332"/>
            </a:xfrm>
            <a:prstGeom prst="rect">
              <a:avLst/>
            </a:prstGeom>
          </p:spPr>
          <p:txBody>
            <a:bodyPr wrap="square">
              <a:spAutoFit/>
            </a:bodyPr>
            <a:lstStyle/>
            <a:p>
              <a:r>
                <a:rPr lang="en-US" altLang="zh-CN" dirty="0"/>
                <a:t>Why</a:t>
              </a:r>
              <a:r>
                <a:rPr lang="zh-CN" altLang="en-US" dirty="0"/>
                <a:t>？</a:t>
              </a:r>
            </a:p>
          </p:txBody>
        </p:sp>
        <p:sp>
          <p:nvSpPr>
            <p:cNvPr id="14" name="矩形 13">
              <a:extLst>
                <a:ext uri="{FF2B5EF4-FFF2-40B4-BE49-F238E27FC236}">
                  <a16:creationId xmlns:a16="http://schemas.microsoft.com/office/drawing/2014/main" id="{1A7160E2-5C8D-4C44-9B25-3448895E9686}"/>
                </a:ext>
              </a:extLst>
            </p:cNvPr>
            <p:cNvSpPr/>
            <p:nvPr/>
          </p:nvSpPr>
          <p:spPr>
            <a:xfrm>
              <a:off x="5357191" y="740968"/>
              <a:ext cx="4303645" cy="923330"/>
            </a:xfrm>
            <a:prstGeom prst="rect">
              <a:avLst/>
            </a:prstGeom>
          </p:spPr>
          <p:txBody>
            <a:bodyPr wrap="square">
              <a:spAutoFit/>
            </a:bodyPr>
            <a:lstStyle/>
            <a:p>
              <a:pPr algn="ctr"/>
              <a:r>
                <a:rPr lang="zh-CN" altLang="en-US" dirty="0"/>
                <a:t>降低图像的运算量，便于进行边缘检测，而边缘检测依靠梯度算子，只需</a:t>
              </a:r>
              <a:r>
                <a:rPr lang="en-US" altLang="zh-CN" dirty="0" err="1"/>
                <a:t>xy</a:t>
              </a:r>
              <a:r>
                <a:rPr lang="zh-CN" altLang="en-US" dirty="0"/>
                <a:t>两个坐标。彩色图像需要计算三组梯度取平均。</a:t>
              </a:r>
            </a:p>
          </p:txBody>
        </p:sp>
      </p:grpSp>
      <p:grpSp>
        <p:nvGrpSpPr>
          <p:cNvPr id="36" name="组合 35">
            <a:extLst>
              <a:ext uri="{FF2B5EF4-FFF2-40B4-BE49-F238E27FC236}">
                <a16:creationId xmlns:a16="http://schemas.microsoft.com/office/drawing/2014/main" id="{740114EA-72AC-449A-9427-D2A860B90EA8}"/>
              </a:ext>
            </a:extLst>
          </p:cNvPr>
          <p:cNvGrpSpPr/>
          <p:nvPr/>
        </p:nvGrpSpPr>
        <p:grpSpPr>
          <a:xfrm>
            <a:off x="2881246" y="1694949"/>
            <a:ext cx="9257043" cy="691023"/>
            <a:chOff x="2881246" y="1660198"/>
            <a:chExt cx="9257043" cy="691023"/>
          </a:xfrm>
        </p:grpSpPr>
        <p:sp>
          <p:nvSpPr>
            <p:cNvPr id="17" name="矩形 16">
              <a:extLst>
                <a:ext uri="{FF2B5EF4-FFF2-40B4-BE49-F238E27FC236}">
                  <a16:creationId xmlns:a16="http://schemas.microsoft.com/office/drawing/2014/main" id="{6794F90A-D291-4282-AD51-6985EA82C3B8}"/>
                </a:ext>
              </a:extLst>
            </p:cNvPr>
            <p:cNvSpPr/>
            <p:nvPr/>
          </p:nvSpPr>
          <p:spPr>
            <a:xfrm>
              <a:off x="2881246" y="1844864"/>
              <a:ext cx="2627642" cy="369332"/>
            </a:xfrm>
            <a:prstGeom prst="rect">
              <a:avLst/>
            </a:prstGeom>
          </p:spPr>
          <p:txBody>
            <a:bodyPr wrap="none">
              <a:spAutoFit/>
            </a:bodyPr>
            <a:lstStyle/>
            <a:p>
              <a:pPr algn="ctr"/>
              <a:r>
                <a:rPr lang="zh-CN" altLang="en-US" dirty="0">
                  <a:solidFill>
                    <a:srgbClr val="000000"/>
                  </a:solidFill>
                  <a:latin typeface="PingFang SC"/>
                </a:rPr>
                <a:t>对灰度图进行</a:t>
              </a:r>
              <a:r>
                <a:rPr lang="en-US" altLang="zh-CN" dirty="0" err="1">
                  <a:solidFill>
                    <a:srgbClr val="000000"/>
                  </a:solidFill>
                  <a:latin typeface="PingFang SC"/>
                </a:rPr>
                <a:t>Scharr</a:t>
              </a:r>
              <a:r>
                <a:rPr lang="zh-CN" altLang="en-US" dirty="0">
                  <a:solidFill>
                    <a:srgbClr val="000000"/>
                  </a:solidFill>
                  <a:latin typeface="PingFang SC"/>
                </a:rPr>
                <a:t>操作</a:t>
              </a:r>
              <a:endParaRPr lang="zh-CN" altLang="en-US" dirty="0"/>
            </a:p>
          </p:txBody>
        </p:sp>
        <p:cxnSp>
          <p:nvCxnSpPr>
            <p:cNvPr id="20" name="直接箭头连接符 19">
              <a:extLst>
                <a:ext uri="{FF2B5EF4-FFF2-40B4-BE49-F238E27FC236}">
                  <a16:creationId xmlns:a16="http://schemas.microsoft.com/office/drawing/2014/main" id="{28FDBE45-5B9B-45C6-A4AE-85F6425FE3B1}"/>
                </a:ext>
              </a:extLst>
            </p:cNvPr>
            <p:cNvCxnSpPr>
              <a:cxnSpLocks/>
              <a:stCxn id="17" idx="3"/>
              <a:endCxn id="23" idx="1"/>
            </p:cNvCxnSpPr>
            <p:nvPr/>
          </p:nvCxnSpPr>
          <p:spPr>
            <a:xfrm flipV="1">
              <a:off x="5508888" y="2028056"/>
              <a:ext cx="2325756" cy="14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矩形 21">
              <a:extLst>
                <a:ext uri="{FF2B5EF4-FFF2-40B4-BE49-F238E27FC236}">
                  <a16:creationId xmlns:a16="http://schemas.microsoft.com/office/drawing/2014/main" id="{F690936C-4DED-41F1-BE67-53CBCB810986}"/>
                </a:ext>
              </a:extLst>
            </p:cNvPr>
            <p:cNvSpPr/>
            <p:nvPr/>
          </p:nvSpPr>
          <p:spPr>
            <a:xfrm>
              <a:off x="5918248" y="1660198"/>
              <a:ext cx="1565917" cy="369332"/>
            </a:xfrm>
            <a:prstGeom prst="rect">
              <a:avLst/>
            </a:prstGeom>
          </p:spPr>
          <p:txBody>
            <a:bodyPr wrap="square">
              <a:spAutoFit/>
            </a:bodyPr>
            <a:lstStyle/>
            <a:p>
              <a:pPr algn="ctr"/>
              <a:r>
                <a:rPr lang="en-US" altLang="zh-CN" dirty="0" err="1"/>
                <a:t>Scharr</a:t>
              </a:r>
              <a:r>
                <a:rPr lang="zh-CN" altLang="en-US" dirty="0"/>
                <a:t>是什么？</a:t>
              </a:r>
            </a:p>
          </p:txBody>
        </p:sp>
        <p:sp>
          <p:nvSpPr>
            <p:cNvPr id="23" name="矩形 22">
              <a:extLst>
                <a:ext uri="{FF2B5EF4-FFF2-40B4-BE49-F238E27FC236}">
                  <a16:creationId xmlns:a16="http://schemas.microsoft.com/office/drawing/2014/main" id="{5CC82719-86AD-4DB0-B369-FA2FD2042535}"/>
                </a:ext>
              </a:extLst>
            </p:cNvPr>
            <p:cNvSpPr/>
            <p:nvPr/>
          </p:nvSpPr>
          <p:spPr>
            <a:xfrm>
              <a:off x="7834644" y="1704890"/>
              <a:ext cx="4303645" cy="646331"/>
            </a:xfrm>
            <a:prstGeom prst="rect">
              <a:avLst/>
            </a:prstGeom>
          </p:spPr>
          <p:txBody>
            <a:bodyPr wrap="square">
              <a:spAutoFit/>
            </a:bodyPr>
            <a:lstStyle/>
            <a:p>
              <a:pPr algn="ctr"/>
              <a:r>
                <a:rPr lang="en-US" altLang="zh-CN" dirty="0" err="1"/>
                <a:t>Scharr</a:t>
              </a:r>
              <a:r>
                <a:rPr lang="zh-CN" altLang="en-US" dirty="0"/>
                <a:t>是</a:t>
              </a:r>
              <a:r>
                <a:rPr lang="en-US" altLang="zh-CN" dirty="0"/>
                <a:t>CV</a:t>
              </a:r>
              <a:r>
                <a:rPr lang="zh-CN" altLang="en-US" dirty="0"/>
                <a:t>中边缘检测的一种，类似的，还有</a:t>
              </a:r>
              <a:r>
                <a:rPr lang="en-US" altLang="zh-CN" dirty="0"/>
                <a:t>Sobel</a:t>
              </a:r>
              <a:r>
                <a:rPr lang="zh-CN" altLang="en-US" dirty="0"/>
                <a:t>、</a:t>
              </a:r>
              <a:r>
                <a:rPr lang="en-US" altLang="zh-CN" dirty="0"/>
                <a:t>Laplace</a:t>
              </a:r>
              <a:r>
                <a:rPr lang="zh-CN" altLang="en-US" dirty="0"/>
                <a:t>、</a:t>
              </a:r>
              <a:r>
                <a:rPr lang="en-US" altLang="zh-CN" dirty="0"/>
                <a:t>Canny</a:t>
              </a:r>
              <a:r>
                <a:rPr lang="zh-CN" altLang="en-US" dirty="0"/>
                <a:t>，</a:t>
              </a:r>
              <a:r>
                <a:rPr lang="zh-CN" altLang="en-US" b="1" dirty="0">
                  <a:solidFill>
                    <a:srgbClr val="EF1807"/>
                  </a:solidFill>
                </a:rPr>
                <a:t>自行查阅</a:t>
              </a:r>
            </a:p>
          </p:txBody>
        </p:sp>
      </p:grpSp>
      <p:grpSp>
        <p:nvGrpSpPr>
          <p:cNvPr id="37" name="组合 36">
            <a:extLst>
              <a:ext uri="{FF2B5EF4-FFF2-40B4-BE49-F238E27FC236}">
                <a16:creationId xmlns:a16="http://schemas.microsoft.com/office/drawing/2014/main" id="{D3A9BE49-595D-4042-9D53-4B0B82F56939}"/>
              </a:ext>
            </a:extLst>
          </p:cNvPr>
          <p:cNvGrpSpPr/>
          <p:nvPr/>
        </p:nvGrpSpPr>
        <p:grpSpPr>
          <a:xfrm>
            <a:off x="2948572" y="2496103"/>
            <a:ext cx="9243428" cy="534726"/>
            <a:chOff x="2930866" y="2588484"/>
            <a:chExt cx="9243428" cy="534726"/>
          </a:xfrm>
        </p:grpSpPr>
        <p:sp>
          <p:nvSpPr>
            <p:cNvPr id="31" name="矩形 30">
              <a:extLst>
                <a:ext uri="{FF2B5EF4-FFF2-40B4-BE49-F238E27FC236}">
                  <a16:creationId xmlns:a16="http://schemas.microsoft.com/office/drawing/2014/main" id="{41FABF1B-C179-4F41-AEF8-A7F5B692C30B}"/>
                </a:ext>
              </a:extLst>
            </p:cNvPr>
            <p:cNvSpPr/>
            <p:nvPr/>
          </p:nvSpPr>
          <p:spPr>
            <a:xfrm>
              <a:off x="2930866" y="2753878"/>
              <a:ext cx="2492990" cy="369332"/>
            </a:xfrm>
            <a:prstGeom prst="rect">
              <a:avLst/>
            </a:prstGeom>
          </p:spPr>
          <p:txBody>
            <a:bodyPr wrap="none">
              <a:spAutoFit/>
            </a:bodyPr>
            <a:lstStyle/>
            <a:p>
              <a:pPr algn="ctr"/>
              <a:r>
                <a:rPr lang="zh-CN" altLang="en-US" dirty="0">
                  <a:solidFill>
                    <a:srgbClr val="000000"/>
                  </a:solidFill>
                  <a:latin typeface="PingFang SC"/>
                </a:rPr>
                <a:t>对梯度图进行平均模糊</a:t>
              </a:r>
              <a:endParaRPr lang="zh-CN" altLang="en-US" dirty="0"/>
            </a:p>
          </p:txBody>
        </p:sp>
        <p:sp>
          <p:nvSpPr>
            <p:cNvPr id="32" name="矩形 31">
              <a:extLst>
                <a:ext uri="{FF2B5EF4-FFF2-40B4-BE49-F238E27FC236}">
                  <a16:creationId xmlns:a16="http://schemas.microsoft.com/office/drawing/2014/main" id="{83D6BF96-CEB5-4688-A80C-F15104B52001}"/>
                </a:ext>
              </a:extLst>
            </p:cNvPr>
            <p:cNvSpPr/>
            <p:nvPr/>
          </p:nvSpPr>
          <p:spPr>
            <a:xfrm>
              <a:off x="7834644" y="2753878"/>
              <a:ext cx="4339650" cy="369332"/>
            </a:xfrm>
            <a:prstGeom prst="rect">
              <a:avLst/>
            </a:prstGeom>
          </p:spPr>
          <p:txBody>
            <a:bodyPr wrap="none">
              <a:spAutoFit/>
            </a:bodyPr>
            <a:lstStyle/>
            <a:p>
              <a:pPr algn="ctr"/>
              <a:r>
                <a:rPr lang="zh-CN" altLang="en-US" dirty="0">
                  <a:solidFill>
                    <a:srgbClr val="000000"/>
                  </a:solidFill>
                  <a:latin typeface="PingFang SC"/>
                </a:rPr>
                <a:t>有助于平滑梯度表征的图形中的高频噪声</a:t>
              </a:r>
              <a:endParaRPr lang="zh-CN" altLang="en-US" dirty="0"/>
            </a:p>
          </p:txBody>
        </p:sp>
        <p:cxnSp>
          <p:nvCxnSpPr>
            <p:cNvPr id="34" name="直接箭头连接符 33">
              <a:extLst>
                <a:ext uri="{FF2B5EF4-FFF2-40B4-BE49-F238E27FC236}">
                  <a16:creationId xmlns:a16="http://schemas.microsoft.com/office/drawing/2014/main" id="{37695CC3-BC41-4822-83AC-4C4D71F083A8}"/>
                </a:ext>
              </a:extLst>
            </p:cNvPr>
            <p:cNvCxnSpPr>
              <a:stCxn id="31" idx="3"/>
              <a:endCxn id="32" idx="1"/>
            </p:cNvCxnSpPr>
            <p:nvPr/>
          </p:nvCxnSpPr>
          <p:spPr>
            <a:xfrm>
              <a:off x="5423856" y="2938544"/>
              <a:ext cx="241078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矩形 37">
              <a:extLst>
                <a:ext uri="{FF2B5EF4-FFF2-40B4-BE49-F238E27FC236}">
                  <a16:creationId xmlns:a16="http://schemas.microsoft.com/office/drawing/2014/main" id="{B422E3E1-5DB4-4C18-9842-A0BCA7949EBC}"/>
                </a:ext>
              </a:extLst>
            </p:cNvPr>
            <p:cNvSpPr/>
            <p:nvPr/>
          </p:nvSpPr>
          <p:spPr>
            <a:xfrm>
              <a:off x="6075110" y="2588484"/>
              <a:ext cx="1091407" cy="369332"/>
            </a:xfrm>
            <a:prstGeom prst="rect">
              <a:avLst/>
            </a:prstGeom>
          </p:spPr>
          <p:txBody>
            <a:bodyPr wrap="square">
              <a:spAutoFit/>
            </a:bodyPr>
            <a:lstStyle/>
            <a:p>
              <a:pPr algn="ctr"/>
              <a:r>
                <a:rPr lang="en-US" altLang="zh-CN" dirty="0"/>
                <a:t>Why</a:t>
              </a:r>
              <a:r>
                <a:rPr lang="zh-CN" altLang="en-US" dirty="0"/>
                <a:t>？</a:t>
              </a:r>
            </a:p>
          </p:txBody>
        </p:sp>
      </p:grpSp>
      <p:grpSp>
        <p:nvGrpSpPr>
          <p:cNvPr id="56" name="组合 55">
            <a:extLst>
              <a:ext uri="{FF2B5EF4-FFF2-40B4-BE49-F238E27FC236}">
                <a16:creationId xmlns:a16="http://schemas.microsoft.com/office/drawing/2014/main" id="{C76AB897-2691-4317-9BC6-7A7B219F16B1}"/>
              </a:ext>
            </a:extLst>
          </p:cNvPr>
          <p:cNvGrpSpPr/>
          <p:nvPr/>
        </p:nvGrpSpPr>
        <p:grpSpPr>
          <a:xfrm>
            <a:off x="3179404" y="3234767"/>
            <a:ext cx="8284389" cy="563565"/>
            <a:chOff x="3179404" y="3234767"/>
            <a:chExt cx="8284389" cy="563565"/>
          </a:xfrm>
        </p:grpSpPr>
        <p:sp>
          <p:nvSpPr>
            <p:cNvPr id="39" name="矩形 38">
              <a:extLst>
                <a:ext uri="{FF2B5EF4-FFF2-40B4-BE49-F238E27FC236}">
                  <a16:creationId xmlns:a16="http://schemas.microsoft.com/office/drawing/2014/main" id="{9420FD46-C4D0-43CD-9EB6-3557B5AB267E}"/>
                </a:ext>
              </a:extLst>
            </p:cNvPr>
            <p:cNvSpPr/>
            <p:nvPr/>
          </p:nvSpPr>
          <p:spPr>
            <a:xfrm>
              <a:off x="3179404" y="3429000"/>
              <a:ext cx="2031325" cy="369332"/>
            </a:xfrm>
            <a:prstGeom prst="rect">
              <a:avLst/>
            </a:prstGeom>
          </p:spPr>
          <p:txBody>
            <a:bodyPr wrap="none">
              <a:spAutoFit/>
            </a:bodyPr>
            <a:lstStyle/>
            <a:p>
              <a:r>
                <a:rPr lang="zh-CN" altLang="en-US" dirty="0">
                  <a:solidFill>
                    <a:srgbClr val="000000"/>
                  </a:solidFill>
                  <a:latin typeface="PingFang SC"/>
                </a:rPr>
                <a:t>对图像进行二值化</a:t>
              </a:r>
              <a:endParaRPr lang="zh-CN" altLang="en-US" dirty="0"/>
            </a:p>
          </p:txBody>
        </p:sp>
        <p:cxnSp>
          <p:nvCxnSpPr>
            <p:cNvPr id="44" name="直接箭头连接符 43">
              <a:extLst>
                <a:ext uri="{FF2B5EF4-FFF2-40B4-BE49-F238E27FC236}">
                  <a16:creationId xmlns:a16="http://schemas.microsoft.com/office/drawing/2014/main" id="{FF18CC35-BF77-4504-B06A-256BF12973D4}"/>
                </a:ext>
              </a:extLst>
            </p:cNvPr>
            <p:cNvCxnSpPr>
              <a:cxnSpLocks/>
              <a:stCxn id="39" idx="3"/>
              <a:endCxn id="47" idx="1"/>
            </p:cNvCxnSpPr>
            <p:nvPr/>
          </p:nvCxnSpPr>
          <p:spPr>
            <a:xfrm flipV="1">
              <a:off x="5210729" y="3612689"/>
              <a:ext cx="3298409" cy="9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矩形 44">
              <a:extLst>
                <a:ext uri="{FF2B5EF4-FFF2-40B4-BE49-F238E27FC236}">
                  <a16:creationId xmlns:a16="http://schemas.microsoft.com/office/drawing/2014/main" id="{0E813757-68D6-409D-B009-18BDC98A18E3}"/>
                </a:ext>
              </a:extLst>
            </p:cNvPr>
            <p:cNvSpPr/>
            <p:nvPr/>
          </p:nvSpPr>
          <p:spPr>
            <a:xfrm>
              <a:off x="6216014" y="3234767"/>
              <a:ext cx="719608" cy="369332"/>
            </a:xfrm>
            <a:prstGeom prst="rect">
              <a:avLst/>
            </a:prstGeom>
          </p:spPr>
          <p:txBody>
            <a:bodyPr wrap="square">
              <a:spAutoFit/>
            </a:bodyPr>
            <a:lstStyle/>
            <a:p>
              <a:r>
                <a:rPr lang="en-US" altLang="zh-CN" dirty="0"/>
                <a:t>Why</a:t>
              </a:r>
              <a:r>
                <a:rPr lang="zh-CN" altLang="en-US" dirty="0"/>
                <a:t>？</a:t>
              </a:r>
            </a:p>
          </p:txBody>
        </p:sp>
        <p:sp>
          <p:nvSpPr>
            <p:cNvPr id="47" name="矩形 46">
              <a:extLst>
                <a:ext uri="{FF2B5EF4-FFF2-40B4-BE49-F238E27FC236}">
                  <a16:creationId xmlns:a16="http://schemas.microsoft.com/office/drawing/2014/main" id="{3F990FF5-83E5-43C1-A6F8-4C6235E726AE}"/>
                </a:ext>
              </a:extLst>
            </p:cNvPr>
            <p:cNvSpPr/>
            <p:nvPr/>
          </p:nvSpPr>
          <p:spPr>
            <a:xfrm>
              <a:off x="8509138" y="3428023"/>
              <a:ext cx="2954655" cy="369332"/>
            </a:xfrm>
            <a:prstGeom prst="rect">
              <a:avLst/>
            </a:prstGeom>
          </p:spPr>
          <p:txBody>
            <a:bodyPr wrap="none">
              <a:spAutoFit/>
            </a:bodyPr>
            <a:lstStyle/>
            <a:p>
              <a:r>
                <a:rPr lang="zh-CN" altLang="en-US" dirty="0">
                  <a:solidFill>
                    <a:srgbClr val="000000"/>
                  </a:solidFill>
                  <a:latin typeface="PingFang SC"/>
                </a:rPr>
                <a:t>便于后续的图像形态学操作</a:t>
              </a:r>
              <a:endParaRPr lang="zh-CN" altLang="en-US" dirty="0"/>
            </a:p>
          </p:txBody>
        </p:sp>
      </p:grpSp>
      <p:grpSp>
        <p:nvGrpSpPr>
          <p:cNvPr id="57" name="组合 56">
            <a:extLst>
              <a:ext uri="{FF2B5EF4-FFF2-40B4-BE49-F238E27FC236}">
                <a16:creationId xmlns:a16="http://schemas.microsoft.com/office/drawing/2014/main" id="{FC227649-2C55-40D2-BF90-832607D288A2}"/>
              </a:ext>
            </a:extLst>
          </p:cNvPr>
          <p:cNvGrpSpPr/>
          <p:nvPr/>
        </p:nvGrpSpPr>
        <p:grpSpPr>
          <a:xfrm>
            <a:off x="3063987" y="4009883"/>
            <a:ext cx="8865578" cy="692497"/>
            <a:chOff x="3063987" y="4009883"/>
            <a:chExt cx="8865578" cy="692497"/>
          </a:xfrm>
        </p:grpSpPr>
        <p:sp>
          <p:nvSpPr>
            <p:cNvPr id="40" name="矩形 39">
              <a:extLst>
                <a:ext uri="{FF2B5EF4-FFF2-40B4-BE49-F238E27FC236}">
                  <a16:creationId xmlns:a16="http://schemas.microsoft.com/office/drawing/2014/main" id="{7FF60E7B-CD2B-4404-8B82-01A9633605CD}"/>
                </a:ext>
              </a:extLst>
            </p:cNvPr>
            <p:cNvSpPr/>
            <p:nvPr/>
          </p:nvSpPr>
          <p:spPr>
            <a:xfrm>
              <a:off x="3063987" y="4196503"/>
              <a:ext cx="2262158" cy="369332"/>
            </a:xfrm>
            <a:prstGeom prst="rect">
              <a:avLst/>
            </a:prstGeom>
          </p:spPr>
          <p:txBody>
            <a:bodyPr wrap="none">
              <a:spAutoFit/>
            </a:bodyPr>
            <a:lstStyle/>
            <a:p>
              <a:r>
                <a:rPr lang="zh-CN" altLang="en-US" dirty="0">
                  <a:solidFill>
                    <a:srgbClr val="000000"/>
                  </a:solidFill>
                  <a:latin typeface="PingFang SC"/>
                </a:rPr>
                <a:t>构造一个长方形内核</a:t>
              </a:r>
              <a:endParaRPr lang="zh-CN" altLang="en-US" dirty="0"/>
            </a:p>
          </p:txBody>
        </p:sp>
        <p:sp>
          <p:nvSpPr>
            <p:cNvPr id="50" name="矩形 49">
              <a:extLst>
                <a:ext uri="{FF2B5EF4-FFF2-40B4-BE49-F238E27FC236}">
                  <a16:creationId xmlns:a16="http://schemas.microsoft.com/office/drawing/2014/main" id="{60687158-6907-4E53-A35D-87DEDB4333DD}"/>
                </a:ext>
              </a:extLst>
            </p:cNvPr>
            <p:cNvSpPr/>
            <p:nvPr/>
          </p:nvSpPr>
          <p:spPr>
            <a:xfrm>
              <a:off x="8043364" y="4056049"/>
              <a:ext cx="3886201" cy="646331"/>
            </a:xfrm>
            <a:prstGeom prst="rect">
              <a:avLst/>
            </a:prstGeom>
          </p:spPr>
          <p:txBody>
            <a:bodyPr wrap="square">
              <a:spAutoFit/>
            </a:bodyPr>
            <a:lstStyle/>
            <a:p>
              <a:pPr algn="ctr"/>
              <a:r>
                <a:rPr lang="zh-CN" altLang="en-US" dirty="0"/>
                <a:t>进行形态学操作，消除条形码中垂直条之间的缝隙</a:t>
              </a:r>
            </a:p>
          </p:txBody>
        </p:sp>
        <p:cxnSp>
          <p:nvCxnSpPr>
            <p:cNvPr id="52" name="直接箭头连接符 51">
              <a:extLst>
                <a:ext uri="{FF2B5EF4-FFF2-40B4-BE49-F238E27FC236}">
                  <a16:creationId xmlns:a16="http://schemas.microsoft.com/office/drawing/2014/main" id="{9EECC950-5D5B-426A-8F70-45453209EFE4}"/>
                </a:ext>
              </a:extLst>
            </p:cNvPr>
            <p:cNvCxnSpPr>
              <a:cxnSpLocks/>
              <a:stCxn id="40" idx="3"/>
              <a:endCxn id="50" idx="1"/>
            </p:cNvCxnSpPr>
            <p:nvPr/>
          </p:nvCxnSpPr>
          <p:spPr>
            <a:xfrm flipV="1">
              <a:off x="5326145" y="4379215"/>
              <a:ext cx="2717219" cy="19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矩形 52">
              <a:extLst>
                <a:ext uri="{FF2B5EF4-FFF2-40B4-BE49-F238E27FC236}">
                  <a16:creationId xmlns:a16="http://schemas.microsoft.com/office/drawing/2014/main" id="{A158F372-A724-47D0-8161-0454CF7D970E}"/>
                </a:ext>
              </a:extLst>
            </p:cNvPr>
            <p:cNvSpPr/>
            <p:nvPr/>
          </p:nvSpPr>
          <p:spPr>
            <a:xfrm>
              <a:off x="6238004" y="4009883"/>
              <a:ext cx="2506064" cy="369332"/>
            </a:xfrm>
            <a:prstGeom prst="rect">
              <a:avLst/>
            </a:prstGeom>
          </p:spPr>
          <p:txBody>
            <a:bodyPr wrap="square">
              <a:spAutoFit/>
            </a:bodyPr>
            <a:lstStyle/>
            <a:p>
              <a:r>
                <a:rPr lang="en-US" altLang="zh-CN" dirty="0"/>
                <a:t>Why</a:t>
              </a:r>
              <a:r>
                <a:rPr lang="zh-CN" altLang="en-US" dirty="0"/>
                <a:t>？</a:t>
              </a:r>
            </a:p>
          </p:txBody>
        </p:sp>
      </p:grpSp>
      <p:sp>
        <p:nvSpPr>
          <p:cNvPr id="63" name="矩形 62">
            <a:extLst>
              <a:ext uri="{FF2B5EF4-FFF2-40B4-BE49-F238E27FC236}">
                <a16:creationId xmlns:a16="http://schemas.microsoft.com/office/drawing/2014/main" id="{C204926A-4E1F-46D4-A1F7-8E093B397B39}"/>
              </a:ext>
            </a:extLst>
          </p:cNvPr>
          <p:cNvSpPr/>
          <p:nvPr/>
        </p:nvSpPr>
        <p:spPr>
          <a:xfrm>
            <a:off x="3525652" y="4964006"/>
            <a:ext cx="1338828" cy="369332"/>
          </a:xfrm>
          <a:prstGeom prst="rect">
            <a:avLst/>
          </a:prstGeom>
        </p:spPr>
        <p:txBody>
          <a:bodyPr wrap="none">
            <a:spAutoFit/>
          </a:bodyPr>
          <a:lstStyle/>
          <a:p>
            <a:r>
              <a:rPr lang="zh-CN" altLang="en-US" dirty="0">
                <a:solidFill>
                  <a:srgbClr val="000000"/>
                </a:solidFill>
                <a:latin typeface="PingFang SC"/>
              </a:rPr>
              <a:t>腐蚀与膨胀</a:t>
            </a:r>
            <a:endParaRPr lang="zh-CN" altLang="en-US" dirty="0"/>
          </a:p>
        </p:txBody>
      </p:sp>
      <p:sp>
        <p:nvSpPr>
          <p:cNvPr id="64" name="矩形 63">
            <a:extLst>
              <a:ext uri="{FF2B5EF4-FFF2-40B4-BE49-F238E27FC236}">
                <a16:creationId xmlns:a16="http://schemas.microsoft.com/office/drawing/2014/main" id="{F4A849CC-3823-4EE9-80CF-98F424375D64}"/>
              </a:ext>
            </a:extLst>
          </p:cNvPr>
          <p:cNvSpPr/>
          <p:nvPr/>
        </p:nvSpPr>
        <p:spPr>
          <a:xfrm>
            <a:off x="8197676" y="4830799"/>
            <a:ext cx="3577576" cy="646331"/>
          </a:xfrm>
          <a:prstGeom prst="rect">
            <a:avLst/>
          </a:prstGeom>
        </p:spPr>
        <p:txBody>
          <a:bodyPr wrap="square">
            <a:spAutoFit/>
          </a:bodyPr>
          <a:lstStyle/>
          <a:p>
            <a:pPr algn="ctr"/>
            <a:r>
              <a:rPr lang="zh-CN" altLang="en-US" dirty="0">
                <a:solidFill>
                  <a:srgbClr val="000000"/>
                </a:solidFill>
                <a:latin typeface="PingFang SC"/>
              </a:rPr>
              <a:t>消除剩余的非二维码部分的噪点，增强二维码区域</a:t>
            </a:r>
            <a:endParaRPr lang="zh-CN" altLang="en-US" dirty="0"/>
          </a:p>
        </p:txBody>
      </p:sp>
      <p:cxnSp>
        <p:nvCxnSpPr>
          <p:cNvPr id="65" name="直接箭头连接符 64">
            <a:extLst>
              <a:ext uri="{FF2B5EF4-FFF2-40B4-BE49-F238E27FC236}">
                <a16:creationId xmlns:a16="http://schemas.microsoft.com/office/drawing/2014/main" id="{D139FBBA-D8B0-4628-BE54-186842D05AA5}"/>
              </a:ext>
            </a:extLst>
          </p:cNvPr>
          <p:cNvCxnSpPr>
            <a:stCxn id="63" idx="3"/>
            <a:endCxn id="64" idx="1"/>
          </p:cNvCxnSpPr>
          <p:nvPr/>
        </p:nvCxnSpPr>
        <p:spPr>
          <a:xfrm>
            <a:off x="4864480" y="5148672"/>
            <a:ext cx="3333196" cy="52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矩形 67">
            <a:extLst>
              <a:ext uri="{FF2B5EF4-FFF2-40B4-BE49-F238E27FC236}">
                <a16:creationId xmlns:a16="http://schemas.microsoft.com/office/drawing/2014/main" id="{8B0437CB-0A01-4C0C-A799-E840C9A0701F}"/>
              </a:ext>
            </a:extLst>
          </p:cNvPr>
          <p:cNvSpPr/>
          <p:nvPr/>
        </p:nvSpPr>
        <p:spPr>
          <a:xfrm>
            <a:off x="6238004" y="4776696"/>
            <a:ext cx="2506064" cy="369332"/>
          </a:xfrm>
          <a:prstGeom prst="rect">
            <a:avLst/>
          </a:prstGeom>
        </p:spPr>
        <p:txBody>
          <a:bodyPr wrap="square">
            <a:spAutoFit/>
          </a:bodyPr>
          <a:lstStyle/>
          <a:p>
            <a:r>
              <a:rPr lang="en-US" altLang="zh-CN" dirty="0"/>
              <a:t>Why</a:t>
            </a:r>
            <a:r>
              <a:rPr lang="zh-CN" altLang="en-US" dirty="0"/>
              <a:t>？</a:t>
            </a:r>
          </a:p>
        </p:txBody>
      </p:sp>
      <p:sp>
        <p:nvSpPr>
          <p:cNvPr id="69" name="矩形 68">
            <a:extLst>
              <a:ext uri="{FF2B5EF4-FFF2-40B4-BE49-F238E27FC236}">
                <a16:creationId xmlns:a16="http://schemas.microsoft.com/office/drawing/2014/main" id="{707DBAD1-2E5C-47BD-86DD-4B0480A5995E}"/>
              </a:ext>
            </a:extLst>
          </p:cNvPr>
          <p:cNvSpPr/>
          <p:nvPr/>
        </p:nvSpPr>
        <p:spPr>
          <a:xfrm>
            <a:off x="2833154" y="6153559"/>
            <a:ext cx="2723823" cy="369332"/>
          </a:xfrm>
          <a:prstGeom prst="rect">
            <a:avLst/>
          </a:prstGeom>
        </p:spPr>
        <p:txBody>
          <a:bodyPr wrap="none">
            <a:spAutoFit/>
          </a:bodyPr>
          <a:lstStyle/>
          <a:p>
            <a:r>
              <a:rPr lang="zh-CN" altLang="en-US" dirty="0"/>
              <a:t>寻找最大轮廓，确定区域</a:t>
            </a:r>
          </a:p>
        </p:txBody>
      </p:sp>
      <p:cxnSp>
        <p:nvCxnSpPr>
          <p:cNvPr id="70" name="直接箭头连接符 69">
            <a:extLst>
              <a:ext uri="{FF2B5EF4-FFF2-40B4-BE49-F238E27FC236}">
                <a16:creationId xmlns:a16="http://schemas.microsoft.com/office/drawing/2014/main" id="{F7BFD8CA-ECAF-4D96-A472-A93E59FF3233}"/>
              </a:ext>
            </a:extLst>
          </p:cNvPr>
          <p:cNvCxnSpPr>
            <a:stCxn id="9" idx="2"/>
            <a:endCxn id="17" idx="0"/>
          </p:cNvCxnSpPr>
          <p:nvPr/>
        </p:nvCxnSpPr>
        <p:spPr>
          <a:xfrm>
            <a:off x="4195067" y="1428268"/>
            <a:ext cx="0" cy="4513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直接箭头连接符 71">
            <a:extLst>
              <a:ext uri="{FF2B5EF4-FFF2-40B4-BE49-F238E27FC236}">
                <a16:creationId xmlns:a16="http://schemas.microsoft.com/office/drawing/2014/main" id="{5352328E-DFFC-4EFC-A336-4C268FD153C5}"/>
              </a:ext>
            </a:extLst>
          </p:cNvPr>
          <p:cNvCxnSpPr>
            <a:stCxn id="17" idx="2"/>
            <a:endCxn id="31" idx="0"/>
          </p:cNvCxnSpPr>
          <p:nvPr/>
        </p:nvCxnSpPr>
        <p:spPr>
          <a:xfrm>
            <a:off x="4195067" y="2248947"/>
            <a:ext cx="0" cy="4125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直接箭头连接符 73">
            <a:extLst>
              <a:ext uri="{FF2B5EF4-FFF2-40B4-BE49-F238E27FC236}">
                <a16:creationId xmlns:a16="http://schemas.microsoft.com/office/drawing/2014/main" id="{3D6D1C93-30E7-4642-8632-B7A79A980F12}"/>
              </a:ext>
            </a:extLst>
          </p:cNvPr>
          <p:cNvCxnSpPr>
            <a:stCxn id="31" idx="2"/>
            <a:endCxn id="39" idx="0"/>
          </p:cNvCxnSpPr>
          <p:nvPr/>
        </p:nvCxnSpPr>
        <p:spPr>
          <a:xfrm>
            <a:off x="4195067" y="3030829"/>
            <a:ext cx="0" cy="3981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直接箭头连接符 75">
            <a:extLst>
              <a:ext uri="{FF2B5EF4-FFF2-40B4-BE49-F238E27FC236}">
                <a16:creationId xmlns:a16="http://schemas.microsoft.com/office/drawing/2014/main" id="{B66BE3D7-86F1-4F2C-A29B-BBF2E52C3E65}"/>
              </a:ext>
            </a:extLst>
          </p:cNvPr>
          <p:cNvCxnSpPr>
            <a:stCxn id="40" idx="2"/>
            <a:endCxn id="63" idx="0"/>
          </p:cNvCxnSpPr>
          <p:nvPr/>
        </p:nvCxnSpPr>
        <p:spPr>
          <a:xfrm>
            <a:off x="4195066" y="4565835"/>
            <a:ext cx="0" cy="3981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直接箭头连接符 77">
            <a:extLst>
              <a:ext uri="{FF2B5EF4-FFF2-40B4-BE49-F238E27FC236}">
                <a16:creationId xmlns:a16="http://schemas.microsoft.com/office/drawing/2014/main" id="{61206D9E-40D7-4E70-803A-2FA2F9B2BA10}"/>
              </a:ext>
            </a:extLst>
          </p:cNvPr>
          <p:cNvCxnSpPr>
            <a:stCxn id="39" idx="2"/>
            <a:endCxn id="40" idx="0"/>
          </p:cNvCxnSpPr>
          <p:nvPr/>
        </p:nvCxnSpPr>
        <p:spPr>
          <a:xfrm flipH="1">
            <a:off x="4195066" y="3798332"/>
            <a:ext cx="1" cy="3981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直接箭头连接符 79">
            <a:extLst>
              <a:ext uri="{FF2B5EF4-FFF2-40B4-BE49-F238E27FC236}">
                <a16:creationId xmlns:a16="http://schemas.microsoft.com/office/drawing/2014/main" id="{430E5EAF-BB19-419D-9B51-49555FBCAA6D}"/>
              </a:ext>
            </a:extLst>
          </p:cNvPr>
          <p:cNvCxnSpPr>
            <a:stCxn id="63" idx="2"/>
            <a:endCxn id="69" idx="0"/>
          </p:cNvCxnSpPr>
          <p:nvPr/>
        </p:nvCxnSpPr>
        <p:spPr>
          <a:xfrm>
            <a:off x="4195066" y="5333338"/>
            <a:ext cx="0" cy="8202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29" name="Picture 5" descr="http://ww4.sinaimg.cn/mw690/6941baebjw1emqlnopc64j20go0cijsa.jpg">
            <a:extLst>
              <a:ext uri="{FF2B5EF4-FFF2-40B4-BE49-F238E27FC236}">
                <a16:creationId xmlns:a16="http://schemas.microsoft.com/office/drawing/2014/main" id="{85F854B2-838A-433C-9FBE-319D636DEC3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97306" y="54037"/>
            <a:ext cx="1170120" cy="877590"/>
          </a:xfrm>
          <a:prstGeom prst="rect">
            <a:avLst/>
          </a:prstGeom>
          <a:noFill/>
          <a:extLst>
            <a:ext uri="{909E8E84-426E-40DD-AFC4-6F175D3DCCD1}">
              <a14:hiddenFill xmlns:a14="http://schemas.microsoft.com/office/drawing/2010/main">
                <a:solidFill>
                  <a:srgbClr val="FFFFFF"/>
                </a:solidFill>
              </a14:hiddenFill>
            </a:ext>
          </a:extLst>
        </p:spPr>
      </p:pic>
      <p:pic>
        <p:nvPicPr>
          <p:cNvPr id="81" name="图片 80">
            <a:extLst>
              <a:ext uri="{FF2B5EF4-FFF2-40B4-BE49-F238E27FC236}">
                <a16:creationId xmlns:a16="http://schemas.microsoft.com/office/drawing/2014/main" id="{B571224F-57F3-4D13-828F-A11B36BCEC6B}"/>
              </a:ext>
            </a:extLst>
          </p:cNvPr>
          <p:cNvPicPr>
            <a:picLocks noChangeAspect="1"/>
          </p:cNvPicPr>
          <p:nvPr/>
        </p:nvPicPr>
        <p:blipFill>
          <a:blip r:embed="rId3"/>
          <a:stretch>
            <a:fillRect/>
          </a:stretch>
        </p:blipFill>
        <p:spPr>
          <a:xfrm>
            <a:off x="1751614" y="1626357"/>
            <a:ext cx="1196958" cy="872897"/>
          </a:xfrm>
          <a:prstGeom prst="rect">
            <a:avLst/>
          </a:prstGeom>
        </p:spPr>
      </p:pic>
      <p:pic>
        <p:nvPicPr>
          <p:cNvPr id="82" name="图片 81">
            <a:extLst>
              <a:ext uri="{FF2B5EF4-FFF2-40B4-BE49-F238E27FC236}">
                <a16:creationId xmlns:a16="http://schemas.microsoft.com/office/drawing/2014/main" id="{754A6B9E-7DD5-4F48-8967-8B6533795CE4}"/>
              </a:ext>
            </a:extLst>
          </p:cNvPr>
          <p:cNvPicPr>
            <a:picLocks noChangeAspect="1"/>
          </p:cNvPicPr>
          <p:nvPr/>
        </p:nvPicPr>
        <p:blipFill>
          <a:blip r:embed="rId4"/>
          <a:stretch>
            <a:fillRect/>
          </a:stretch>
        </p:blipFill>
        <p:spPr>
          <a:xfrm>
            <a:off x="1681961" y="3163607"/>
            <a:ext cx="1199285" cy="880984"/>
          </a:xfrm>
          <a:prstGeom prst="rect">
            <a:avLst/>
          </a:prstGeom>
        </p:spPr>
      </p:pic>
      <p:pic>
        <p:nvPicPr>
          <p:cNvPr id="83" name="图片 82">
            <a:extLst>
              <a:ext uri="{FF2B5EF4-FFF2-40B4-BE49-F238E27FC236}">
                <a16:creationId xmlns:a16="http://schemas.microsoft.com/office/drawing/2014/main" id="{FBFE00F9-A9CB-4830-8BCB-B7FA75F9565D}"/>
              </a:ext>
            </a:extLst>
          </p:cNvPr>
          <p:cNvPicPr>
            <a:picLocks noChangeAspect="1"/>
          </p:cNvPicPr>
          <p:nvPr/>
        </p:nvPicPr>
        <p:blipFill>
          <a:blip r:embed="rId5"/>
          <a:stretch>
            <a:fillRect/>
          </a:stretch>
        </p:blipFill>
        <p:spPr>
          <a:xfrm>
            <a:off x="1681962" y="4073599"/>
            <a:ext cx="1197830" cy="780967"/>
          </a:xfrm>
          <a:prstGeom prst="rect">
            <a:avLst/>
          </a:prstGeom>
        </p:spPr>
      </p:pic>
      <p:pic>
        <p:nvPicPr>
          <p:cNvPr id="84" name="图片 83">
            <a:extLst>
              <a:ext uri="{FF2B5EF4-FFF2-40B4-BE49-F238E27FC236}">
                <a16:creationId xmlns:a16="http://schemas.microsoft.com/office/drawing/2014/main" id="{F0BA9160-0D88-461F-8C23-FDF1006C2DA5}"/>
              </a:ext>
            </a:extLst>
          </p:cNvPr>
          <p:cNvPicPr>
            <a:picLocks noChangeAspect="1"/>
          </p:cNvPicPr>
          <p:nvPr/>
        </p:nvPicPr>
        <p:blipFill>
          <a:blip r:embed="rId6"/>
          <a:stretch>
            <a:fillRect/>
          </a:stretch>
        </p:blipFill>
        <p:spPr>
          <a:xfrm>
            <a:off x="1669782" y="4883574"/>
            <a:ext cx="1197830" cy="780967"/>
          </a:xfrm>
          <a:prstGeom prst="rect">
            <a:avLst/>
          </a:prstGeom>
        </p:spPr>
      </p:pic>
      <p:sp>
        <p:nvSpPr>
          <p:cNvPr id="87" name="矩形: 圆角 86">
            <a:extLst>
              <a:ext uri="{FF2B5EF4-FFF2-40B4-BE49-F238E27FC236}">
                <a16:creationId xmlns:a16="http://schemas.microsoft.com/office/drawing/2014/main" id="{4E49ECBB-9708-4AAB-8217-8A67EDD6D5DC}"/>
              </a:ext>
            </a:extLst>
          </p:cNvPr>
          <p:cNvSpPr/>
          <p:nvPr/>
        </p:nvSpPr>
        <p:spPr>
          <a:xfrm>
            <a:off x="2865795" y="1783676"/>
            <a:ext cx="2658544" cy="1430081"/>
          </a:xfrm>
          <a:prstGeom prst="roundRect">
            <a:avLst/>
          </a:prstGeom>
          <a:noFill/>
          <a:ln w="38100">
            <a:solidFill>
              <a:srgbClr val="00B0F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90">
            <a:extLst>
              <a:ext uri="{FF2B5EF4-FFF2-40B4-BE49-F238E27FC236}">
                <a16:creationId xmlns:a16="http://schemas.microsoft.com/office/drawing/2014/main" id="{15C8D326-65F5-4DEE-86EE-90CB0ECD2CCC}"/>
              </a:ext>
            </a:extLst>
          </p:cNvPr>
          <p:cNvSpPr/>
          <p:nvPr/>
        </p:nvSpPr>
        <p:spPr>
          <a:xfrm>
            <a:off x="317761" y="1338536"/>
            <a:ext cx="1154804" cy="646331"/>
          </a:xfrm>
          <a:prstGeom prst="rect">
            <a:avLst/>
          </a:prstGeom>
        </p:spPr>
        <p:txBody>
          <a:bodyPr wrap="square">
            <a:spAutoFit/>
          </a:bodyPr>
          <a:lstStyle/>
          <a:p>
            <a:r>
              <a:rPr lang="zh-CN" altLang="en-US" b="1" dirty="0">
                <a:solidFill>
                  <a:srgbClr val="00B0F0"/>
                </a:solidFill>
                <a:latin typeface="PingFang SC"/>
              </a:rPr>
              <a:t>边缘检测</a:t>
            </a:r>
            <a:endParaRPr lang="en-US" altLang="zh-CN" b="1" dirty="0">
              <a:solidFill>
                <a:srgbClr val="00B0F0"/>
              </a:solidFill>
              <a:latin typeface="PingFang SC"/>
            </a:endParaRPr>
          </a:p>
          <a:p>
            <a:r>
              <a:rPr lang="zh-CN" altLang="en-US" b="1" dirty="0">
                <a:solidFill>
                  <a:srgbClr val="00B0F0"/>
                </a:solidFill>
                <a:latin typeface="PingFang SC"/>
              </a:rPr>
              <a:t>阈值分析</a:t>
            </a:r>
            <a:endParaRPr lang="zh-CN" altLang="en-US" b="1" dirty="0">
              <a:solidFill>
                <a:srgbClr val="00B0F0"/>
              </a:solidFill>
            </a:endParaRPr>
          </a:p>
        </p:txBody>
      </p:sp>
      <p:cxnSp>
        <p:nvCxnSpPr>
          <p:cNvPr id="89" name="直接箭头连接符 88">
            <a:extLst>
              <a:ext uri="{FF2B5EF4-FFF2-40B4-BE49-F238E27FC236}">
                <a16:creationId xmlns:a16="http://schemas.microsoft.com/office/drawing/2014/main" id="{7D89DB95-A029-4A47-8659-6C54DB0CAE63}"/>
              </a:ext>
            </a:extLst>
          </p:cNvPr>
          <p:cNvCxnSpPr>
            <a:cxnSpLocks/>
            <a:endCxn id="91" idx="2"/>
          </p:cNvCxnSpPr>
          <p:nvPr/>
        </p:nvCxnSpPr>
        <p:spPr>
          <a:xfrm flipH="1" flipV="1">
            <a:off x="895163" y="1984867"/>
            <a:ext cx="2003094" cy="522004"/>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95" name="矩形: 圆角 94">
            <a:extLst>
              <a:ext uri="{FF2B5EF4-FFF2-40B4-BE49-F238E27FC236}">
                <a16:creationId xmlns:a16="http://schemas.microsoft.com/office/drawing/2014/main" id="{33903512-4619-4F6D-92D9-6BBC6BD1980D}"/>
              </a:ext>
            </a:extLst>
          </p:cNvPr>
          <p:cNvSpPr/>
          <p:nvPr/>
        </p:nvSpPr>
        <p:spPr>
          <a:xfrm>
            <a:off x="2862893" y="3348223"/>
            <a:ext cx="2658544" cy="2081509"/>
          </a:xfrm>
          <a:prstGeom prst="roundRect">
            <a:avLst/>
          </a:prstGeom>
          <a:noFill/>
          <a:ln w="38100">
            <a:solidFill>
              <a:srgbClr val="92D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箭头连接符 92">
            <a:extLst>
              <a:ext uri="{FF2B5EF4-FFF2-40B4-BE49-F238E27FC236}">
                <a16:creationId xmlns:a16="http://schemas.microsoft.com/office/drawing/2014/main" id="{526B9E96-A6CC-4C9B-AED0-C4266C6EED82}"/>
              </a:ext>
            </a:extLst>
          </p:cNvPr>
          <p:cNvCxnSpPr>
            <a:cxnSpLocks/>
            <a:stCxn id="95" idx="1"/>
            <a:endCxn id="98" idx="2"/>
          </p:cNvCxnSpPr>
          <p:nvPr/>
        </p:nvCxnSpPr>
        <p:spPr>
          <a:xfrm flipH="1" flipV="1">
            <a:off x="890862" y="3960490"/>
            <a:ext cx="1972031" cy="428488"/>
          </a:xfrm>
          <a:prstGeom prst="straightConnector1">
            <a:avLst/>
          </a:prstGeom>
          <a:ln>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98" name="矩形 97">
            <a:extLst>
              <a:ext uri="{FF2B5EF4-FFF2-40B4-BE49-F238E27FC236}">
                <a16:creationId xmlns:a16="http://schemas.microsoft.com/office/drawing/2014/main" id="{CE83B433-56FE-4F5E-81E6-EBE3AC7841E1}"/>
              </a:ext>
            </a:extLst>
          </p:cNvPr>
          <p:cNvSpPr/>
          <p:nvPr/>
        </p:nvSpPr>
        <p:spPr>
          <a:xfrm>
            <a:off x="215548" y="3591158"/>
            <a:ext cx="1350628" cy="369332"/>
          </a:xfrm>
          <a:prstGeom prst="rect">
            <a:avLst/>
          </a:prstGeom>
        </p:spPr>
        <p:txBody>
          <a:bodyPr wrap="square">
            <a:spAutoFit/>
          </a:bodyPr>
          <a:lstStyle/>
          <a:p>
            <a:r>
              <a:rPr lang="zh-CN" altLang="en-US" b="1" dirty="0">
                <a:solidFill>
                  <a:srgbClr val="92D050"/>
                </a:solidFill>
                <a:latin typeface="PingFang SC"/>
              </a:rPr>
              <a:t>形态学操作</a:t>
            </a:r>
            <a:endParaRPr lang="zh-CN" altLang="en-US" b="1" dirty="0">
              <a:solidFill>
                <a:srgbClr val="92D050"/>
              </a:solidFill>
            </a:endParaRPr>
          </a:p>
        </p:txBody>
      </p:sp>
      <p:sp>
        <p:nvSpPr>
          <p:cNvPr id="100" name="矩形: 圆角 99">
            <a:extLst>
              <a:ext uri="{FF2B5EF4-FFF2-40B4-BE49-F238E27FC236}">
                <a16:creationId xmlns:a16="http://schemas.microsoft.com/office/drawing/2014/main" id="{7E870D02-D31C-4918-987E-376757AB6DE6}"/>
              </a:ext>
            </a:extLst>
          </p:cNvPr>
          <p:cNvSpPr/>
          <p:nvPr/>
        </p:nvSpPr>
        <p:spPr>
          <a:xfrm>
            <a:off x="2862893" y="6011592"/>
            <a:ext cx="2658544" cy="646332"/>
          </a:xfrm>
          <a:prstGeom prst="roundRect">
            <a:avLst/>
          </a:prstGeom>
          <a:noFill/>
          <a:ln w="38100">
            <a:solidFill>
              <a:schemeClr val="accent4">
                <a:lumMod val="40000"/>
                <a:lumOff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箭头连接符 100">
            <a:extLst>
              <a:ext uri="{FF2B5EF4-FFF2-40B4-BE49-F238E27FC236}">
                <a16:creationId xmlns:a16="http://schemas.microsoft.com/office/drawing/2014/main" id="{F4481AEA-173D-44D3-9D58-922B4206760F}"/>
              </a:ext>
            </a:extLst>
          </p:cNvPr>
          <p:cNvCxnSpPr>
            <a:cxnSpLocks/>
            <a:stCxn id="100" idx="1"/>
            <a:endCxn id="104" idx="2"/>
          </p:cNvCxnSpPr>
          <p:nvPr/>
        </p:nvCxnSpPr>
        <p:spPr>
          <a:xfrm flipH="1" flipV="1">
            <a:off x="917122" y="6010223"/>
            <a:ext cx="1945771" cy="324535"/>
          </a:xfrm>
          <a:prstGeom prst="straightConnector1">
            <a:avLst/>
          </a:prstGeom>
          <a:ln>
            <a:solidFill>
              <a:schemeClr val="accent4">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 name="矩形 103">
            <a:extLst>
              <a:ext uri="{FF2B5EF4-FFF2-40B4-BE49-F238E27FC236}">
                <a16:creationId xmlns:a16="http://schemas.microsoft.com/office/drawing/2014/main" id="{7633075B-0849-4B46-8763-43041846FF88}"/>
              </a:ext>
            </a:extLst>
          </p:cNvPr>
          <p:cNvSpPr/>
          <p:nvPr/>
        </p:nvSpPr>
        <p:spPr>
          <a:xfrm>
            <a:off x="241808" y="5640891"/>
            <a:ext cx="1350628" cy="369332"/>
          </a:xfrm>
          <a:prstGeom prst="rect">
            <a:avLst/>
          </a:prstGeom>
        </p:spPr>
        <p:txBody>
          <a:bodyPr wrap="square">
            <a:spAutoFit/>
          </a:bodyPr>
          <a:lstStyle/>
          <a:p>
            <a:r>
              <a:rPr lang="zh-CN" altLang="en-US" b="1" dirty="0">
                <a:solidFill>
                  <a:schemeClr val="accent4">
                    <a:lumMod val="60000"/>
                    <a:lumOff val="40000"/>
                  </a:schemeClr>
                </a:solidFill>
                <a:latin typeface="PingFang SC"/>
              </a:rPr>
              <a:t>获取特征点</a:t>
            </a:r>
            <a:endParaRPr lang="zh-CN" altLang="en-US" b="1" dirty="0">
              <a:solidFill>
                <a:schemeClr val="accent4">
                  <a:lumMod val="60000"/>
                  <a:lumOff val="40000"/>
                </a:schemeClr>
              </a:solidFill>
            </a:endParaRPr>
          </a:p>
        </p:txBody>
      </p:sp>
    </p:spTree>
    <p:extLst>
      <p:ext uri="{BB962C8B-B14F-4D97-AF65-F5344CB8AC3E}">
        <p14:creationId xmlns:p14="http://schemas.microsoft.com/office/powerpoint/2010/main" val="18131020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C560179B-4C51-4526-9980-65E8A1C1C256}" type="slidenum">
              <a:rPr lang="zh-CN" altLang="en-US" smtClean="0"/>
              <a:t>7</a:t>
            </a:fld>
            <a:endParaRPr lang="zh-CN" altLang="en-US" dirty="0"/>
          </a:p>
        </p:txBody>
      </p:sp>
      <p:sp>
        <p:nvSpPr>
          <p:cNvPr id="6" name="TextBox 155"/>
          <p:cNvSpPr txBox="1"/>
          <p:nvPr/>
        </p:nvSpPr>
        <p:spPr>
          <a:xfrm>
            <a:off x="262172" y="173684"/>
            <a:ext cx="8410222" cy="46037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利用</a:t>
            </a:r>
            <a:r>
              <a:rPr lang="en-US" altLang="zh-CN" sz="2400" b="1" dirty="0" err="1">
                <a:latin typeface="微软雅黑" panose="020B0503020204020204" pitchFamily="34" charset="-122"/>
                <a:ea typeface="微软雅黑" panose="020B0503020204020204" pitchFamily="34" charset="-122"/>
              </a:rPr>
              <a:t>opencv</a:t>
            </a:r>
            <a:r>
              <a:rPr lang="zh-CN" altLang="en-US" sz="2400" b="1" dirty="0">
                <a:latin typeface="微软雅黑" panose="020B0503020204020204" pitchFamily="34" charset="-122"/>
                <a:ea typeface="微软雅黑" panose="020B0503020204020204" pitchFamily="34" charset="-122"/>
              </a:rPr>
              <a:t>进行二维码识别</a:t>
            </a:r>
            <a:r>
              <a:rPr lang="en-US" altLang="zh-CN" sz="2400" b="1" dirty="0">
                <a:latin typeface="微软雅黑" panose="020B0503020204020204" pitchFamily="34" charset="-122"/>
                <a:ea typeface="微软雅黑" panose="020B0503020204020204" pitchFamily="34" charset="-122"/>
              </a:rPr>
              <a:t>-</a:t>
            </a:r>
            <a:r>
              <a:rPr lang="en-US" altLang="zh-CN" sz="2400" b="1" dirty="0" err="1">
                <a:latin typeface="微软雅黑" panose="020B0503020204020204" pitchFamily="34" charset="-122"/>
                <a:ea typeface="微软雅黑" panose="020B0503020204020204" pitchFamily="34" charset="-122"/>
              </a:rPr>
              <a:t>QRCodeDetector</a:t>
            </a:r>
            <a:r>
              <a:rPr lang="zh-CN" altLang="en-US" sz="2400" b="1" dirty="0">
                <a:latin typeface="微软雅黑" panose="020B0503020204020204" pitchFamily="34" charset="-122"/>
                <a:ea typeface="微软雅黑" panose="020B0503020204020204" pitchFamily="34" charset="-122"/>
              </a:rPr>
              <a:t> </a:t>
            </a:r>
            <a:r>
              <a:rPr lang="en-US" altLang="zh-CN" sz="2400" b="1" dirty="0">
                <a:latin typeface="微软雅黑" panose="020B0503020204020204" pitchFamily="34" charset="-122"/>
                <a:ea typeface="微软雅黑" panose="020B0503020204020204" pitchFamily="34" charset="-122"/>
              </a:rPr>
              <a:t>API</a:t>
            </a:r>
            <a:endParaRPr lang="zh-CN" altLang="en-US" sz="2400" b="1" dirty="0">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A6A8A977-CCF4-49EB-A1BD-C26E0505CE28}"/>
              </a:ext>
            </a:extLst>
          </p:cNvPr>
          <p:cNvPicPr>
            <a:picLocks noChangeAspect="1"/>
          </p:cNvPicPr>
          <p:nvPr/>
        </p:nvPicPr>
        <p:blipFill>
          <a:blip r:embed="rId2"/>
          <a:stretch>
            <a:fillRect/>
          </a:stretch>
        </p:blipFill>
        <p:spPr>
          <a:xfrm>
            <a:off x="4516474" y="3764028"/>
            <a:ext cx="7629939" cy="1510593"/>
          </a:xfrm>
          <a:prstGeom prst="rect">
            <a:avLst/>
          </a:prstGeom>
        </p:spPr>
      </p:pic>
      <p:sp>
        <p:nvSpPr>
          <p:cNvPr id="4" name="文本框 3">
            <a:extLst>
              <a:ext uri="{FF2B5EF4-FFF2-40B4-BE49-F238E27FC236}">
                <a16:creationId xmlns:a16="http://schemas.microsoft.com/office/drawing/2014/main" id="{F447107D-92DB-4BA6-A1C2-8A5B68C0FD26}"/>
              </a:ext>
            </a:extLst>
          </p:cNvPr>
          <p:cNvSpPr txBox="1"/>
          <p:nvPr/>
        </p:nvSpPr>
        <p:spPr>
          <a:xfrm>
            <a:off x="5831972" y="5726715"/>
            <a:ext cx="5177848" cy="400110"/>
          </a:xfrm>
          <a:prstGeom prst="rect">
            <a:avLst/>
          </a:prstGeom>
          <a:noFill/>
        </p:spPr>
        <p:txBody>
          <a:bodyPr wrap="square" rtlCol="0">
            <a:spAutoFit/>
          </a:bodyPr>
          <a:lstStyle/>
          <a:p>
            <a:pPr algn="ctr" defTabSz="608965"/>
            <a:r>
              <a:rPr lang="zh-CN" altLang="en-US" sz="2000" b="1" dirty="0"/>
              <a:t>↑  </a:t>
            </a:r>
            <a:r>
              <a:rPr lang="zh-CN" altLang="en-US" sz="2000" dirty="0"/>
              <a:t>利用</a:t>
            </a:r>
            <a:r>
              <a:rPr lang="en-US" altLang="zh-CN" sz="2000" dirty="0" err="1"/>
              <a:t>opencv</a:t>
            </a:r>
            <a:r>
              <a:rPr lang="zh-CN" altLang="en-US" sz="2000" dirty="0"/>
              <a:t>内置函数就能进行快速识别</a:t>
            </a:r>
            <a:r>
              <a:rPr lang="en-US" altLang="zh-CN" sz="2000" dirty="0"/>
              <a:t>~</a:t>
            </a:r>
            <a:endParaRPr lang="zh-CN" altLang="en-US" sz="2000" dirty="0"/>
          </a:p>
        </p:txBody>
      </p:sp>
      <p:sp>
        <p:nvSpPr>
          <p:cNvPr id="5" name="矩形 4">
            <a:extLst>
              <a:ext uri="{FF2B5EF4-FFF2-40B4-BE49-F238E27FC236}">
                <a16:creationId xmlns:a16="http://schemas.microsoft.com/office/drawing/2014/main" id="{B26830A5-9424-4CC2-8D49-EAD2C878CD02}"/>
              </a:ext>
            </a:extLst>
          </p:cNvPr>
          <p:cNvSpPr/>
          <p:nvPr/>
        </p:nvSpPr>
        <p:spPr>
          <a:xfrm>
            <a:off x="4562061" y="1111020"/>
            <a:ext cx="6096000" cy="1015663"/>
          </a:xfrm>
          <a:prstGeom prst="rect">
            <a:avLst/>
          </a:prstGeom>
        </p:spPr>
        <p:txBody>
          <a:bodyPr>
            <a:spAutoFit/>
          </a:bodyPr>
          <a:lstStyle/>
          <a:p>
            <a:r>
              <a:rPr lang="zh-CN" altLang="en-US" sz="2400" b="1" dirty="0">
                <a:solidFill>
                  <a:srgbClr val="4D4D4D"/>
                </a:solidFill>
                <a:latin typeface="-apple-system"/>
              </a:rPr>
              <a:t>←</a:t>
            </a:r>
            <a:r>
              <a:rPr lang="zh-CN" altLang="en-US" dirty="0">
                <a:solidFill>
                  <a:srgbClr val="4D4D4D"/>
                </a:solidFill>
                <a:latin typeface="-apple-system"/>
              </a:rPr>
              <a:t>  </a:t>
            </a:r>
            <a:endParaRPr lang="en-US" altLang="zh-CN" dirty="0">
              <a:solidFill>
                <a:srgbClr val="4D4D4D"/>
              </a:solidFill>
              <a:latin typeface="-apple-system"/>
            </a:endParaRPr>
          </a:p>
          <a:p>
            <a:r>
              <a:rPr lang="en-US" altLang="zh-CN" dirty="0">
                <a:solidFill>
                  <a:srgbClr val="4D4D4D"/>
                </a:solidFill>
                <a:latin typeface="-apple-system"/>
              </a:rPr>
              <a:t>      OpenCV</a:t>
            </a:r>
            <a:r>
              <a:rPr lang="zh-CN" altLang="en-US" dirty="0">
                <a:solidFill>
                  <a:srgbClr val="4D4D4D"/>
                </a:solidFill>
                <a:latin typeface="-apple-system"/>
              </a:rPr>
              <a:t>在对象检测模块中</a:t>
            </a:r>
            <a:r>
              <a:rPr lang="en-US" altLang="zh-CN" dirty="0" err="1">
                <a:solidFill>
                  <a:srgbClr val="4D4D4D"/>
                </a:solidFill>
                <a:latin typeface="-apple-system"/>
              </a:rPr>
              <a:t>QRCodeDetector</a:t>
            </a:r>
            <a:r>
              <a:rPr lang="zh-CN" altLang="en-US" dirty="0">
                <a:solidFill>
                  <a:srgbClr val="4D4D4D"/>
                </a:solidFill>
                <a:latin typeface="-apple-system"/>
              </a:rPr>
              <a:t>有两个相关</a:t>
            </a:r>
            <a:r>
              <a:rPr lang="en-US" altLang="zh-CN" dirty="0">
                <a:solidFill>
                  <a:srgbClr val="4D4D4D"/>
                </a:solidFill>
                <a:latin typeface="-apple-system"/>
              </a:rPr>
              <a:t>API</a:t>
            </a:r>
            <a:r>
              <a:rPr lang="zh-CN" altLang="en-US" dirty="0">
                <a:solidFill>
                  <a:srgbClr val="4D4D4D"/>
                </a:solidFill>
                <a:latin typeface="-apple-system"/>
              </a:rPr>
              <a:t>分别实现二维码检测与二维码解析</a:t>
            </a:r>
            <a:endParaRPr lang="zh-CN" altLang="en-US" dirty="0"/>
          </a:p>
        </p:txBody>
      </p:sp>
      <p:pic>
        <p:nvPicPr>
          <p:cNvPr id="7" name="图片 6">
            <a:extLst>
              <a:ext uri="{FF2B5EF4-FFF2-40B4-BE49-F238E27FC236}">
                <a16:creationId xmlns:a16="http://schemas.microsoft.com/office/drawing/2014/main" id="{B53AF723-E11D-4805-BC8A-EB8347F38086}"/>
              </a:ext>
            </a:extLst>
          </p:cNvPr>
          <p:cNvPicPr>
            <a:picLocks noChangeAspect="1"/>
          </p:cNvPicPr>
          <p:nvPr/>
        </p:nvPicPr>
        <p:blipFill>
          <a:blip r:embed="rId3"/>
          <a:stretch>
            <a:fillRect/>
          </a:stretch>
        </p:blipFill>
        <p:spPr>
          <a:xfrm>
            <a:off x="89619" y="1111020"/>
            <a:ext cx="4377664" cy="574698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灯片编号占位符 1"/>
          <p:cNvSpPr>
            <a:spLocks noGrp="1"/>
          </p:cNvSpPr>
          <p:nvPr>
            <p:ph type="sldNum" sz="quarter" idx="4294967295"/>
          </p:nvPr>
        </p:nvSpPr>
        <p:spPr>
          <a:xfrm>
            <a:off x="9347200" y="6356350"/>
            <a:ext cx="2844800" cy="365125"/>
          </a:xfrm>
        </p:spPr>
        <p:txBody>
          <a:bodyPr/>
          <a:lstStyle/>
          <a:p>
            <a:fld id="{C560179B-4C51-4526-9980-65E8A1C1C256}" type="slidenum">
              <a:rPr lang="zh-CN" altLang="en-US" smtClean="0"/>
              <a:t>8</a:t>
            </a:fld>
            <a:endParaRPr lang="zh-CN" altLang="en-US"/>
          </a:p>
        </p:txBody>
      </p:sp>
      <p:sp>
        <p:nvSpPr>
          <p:cNvPr id="7" name="矩形 6"/>
          <p:cNvSpPr/>
          <p:nvPr/>
        </p:nvSpPr>
        <p:spPr>
          <a:xfrm>
            <a:off x="0" y="2209800"/>
            <a:ext cx="12192000" cy="22987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Oval 16"/>
          <p:cNvSpPr>
            <a:spLocks noChangeArrowheads="1"/>
          </p:cNvSpPr>
          <p:nvPr/>
        </p:nvSpPr>
        <p:spPr bwMode="auto">
          <a:xfrm>
            <a:off x="890107" y="2092134"/>
            <a:ext cx="2536680" cy="2543614"/>
          </a:xfrm>
          <a:prstGeom prst="ellipse">
            <a:avLst/>
          </a:prstGeom>
          <a:solidFill>
            <a:srgbClr val="FFFFFF"/>
          </a:solidFill>
          <a:ln w="57150">
            <a:solidFill>
              <a:schemeClr val="accent1"/>
            </a:solidFill>
            <a:round/>
          </a:ln>
          <a:effectLst>
            <a:outerShdw blurRad="38100" dist="38100" dir="2700000" algn="tl" rotWithShape="0">
              <a:prstClr val="black">
                <a:alpha val="40000"/>
              </a:prstClr>
            </a:outerShdw>
          </a:effectLst>
        </p:spPr>
        <p:txBody>
          <a:bodyPr/>
          <a:lstStyle/>
          <a:p>
            <a:endParaRPr lang="zh-CN" altLang="en-US" sz="6000" kern="0">
              <a:solidFill>
                <a:schemeClr val="accent1"/>
              </a:solidFill>
              <a:latin typeface="楷体" panose="02010609060101010101" pitchFamily="49" charset="-122"/>
              <a:ea typeface="楷体" panose="02010609060101010101" pitchFamily="49" charset="-122"/>
              <a:cs typeface="+mn-ea"/>
              <a:sym typeface="+mn-lt"/>
            </a:endParaRPr>
          </a:p>
        </p:txBody>
      </p:sp>
      <p:sp>
        <p:nvSpPr>
          <p:cNvPr id="5" name="TextBox 60"/>
          <p:cNvSpPr txBox="1">
            <a:spLocks noChangeArrowheads="1"/>
          </p:cNvSpPr>
          <p:nvPr/>
        </p:nvSpPr>
        <p:spPr bwMode="auto">
          <a:xfrm>
            <a:off x="1290261" y="2394445"/>
            <a:ext cx="1736373"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12000" b="1" kern="0" dirty="0">
                <a:solidFill>
                  <a:schemeClr val="accent1"/>
                </a:solidFill>
                <a:latin typeface="楷体" panose="02010609060101010101" pitchFamily="49" charset="-122"/>
                <a:ea typeface="楷体" panose="02010609060101010101" pitchFamily="49" charset="-122"/>
                <a:cs typeface="+mn-ea"/>
                <a:sym typeface="+mn-lt"/>
              </a:rPr>
              <a:t>02</a:t>
            </a:r>
          </a:p>
        </p:txBody>
      </p:sp>
      <p:sp>
        <p:nvSpPr>
          <p:cNvPr id="6" name="矩形 5"/>
          <p:cNvSpPr/>
          <p:nvPr/>
        </p:nvSpPr>
        <p:spPr>
          <a:xfrm>
            <a:off x="4077572" y="2634734"/>
            <a:ext cx="4506362" cy="646331"/>
          </a:xfrm>
          <a:prstGeom prst="rect">
            <a:avLst/>
          </a:prstGeom>
        </p:spPr>
        <p:txBody>
          <a:bodyPr wrap="none">
            <a:spAutoFit/>
          </a:bodyPr>
          <a:lstStyle/>
          <a:p>
            <a:r>
              <a:rPr lang="zh-CN" altLang="en-US" sz="3600" b="1" kern="0" spc="600" dirty="0">
                <a:solidFill>
                  <a:schemeClr val="bg1"/>
                </a:solidFill>
                <a:latin typeface="楷体" panose="02010609060101010101" pitchFamily="49" charset="-122"/>
                <a:ea typeface="楷体" panose="02010609060101010101" pitchFamily="49" charset="-122"/>
                <a:cs typeface="+mn-ea"/>
                <a:sym typeface="+mn-lt"/>
              </a:rPr>
              <a:t>减轻光照干扰方法</a:t>
            </a:r>
          </a:p>
        </p:txBody>
      </p:sp>
    </p:spTree>
  </p:cSld>
  <p:clrMapOvr>
    <a:masterClrMapping/>
  </p:clrMapOvr>
  <p:transition spd="slow">
    <p:randomBar dir="vert"/>
  </p:transition>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C560179B-4C51-4526-9980-65E8A1C1C256}" type="slidenum">
              <a:rPr lang="zh-CN" altLang="en-US" smtClean="0"/>
              <a:t>9</a:t>
            </a:fld>
            <a:endParaRPr lang="zh-CN" altLang="en-US" dirty="0"/>
          </a:p>
        </p:txBody>
      </p:sp>
      <p:sp>
        <p:nvSpPr>
          <p:cNvPr id="6" name="TextBox 155"/>
          <p:cNvSpPr txBox="1"/>
          <p:nvPr/>
        </p:nvSpPr>
        <p:spPr>
          <a:xfrm>
            <a:off x="262172" y="173684"/>
            <a:ext cx="8410222" cy="46037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减轻光照干扰办法①：物理外挂</a:t>
            </a:r>
            <a:r>
              <a:rPr lang="en-US" altLang="zh-CN" sz="2400" b="1" dirty="0">
                <a:latin typeface="微软雅黑" panose="020B0503020204020204" pitchFamily="34" charset="-122"/>
                <a:ea typeface="微软雅黑" panose="020B0503020204020204" pitchFamily="34" charset="-122"/>
              </a:rPr>
              <a:t>——</a:t>
            </a:r>
            <a:r>
              <a:rPr lang="zh-CN" altLang="en-US" sz="2400" b="1" dirty="0">
                <a:latin typeface="微软雅黑" panose="020B0503020204020204" pitchFamily="34" charset="-122"/>
                <a:ea typeface="微软雅黑" panose="020B0503020204020204" pitchFamily="34" charset="-122"/>
              </a:rPr>
              <a:t>偏振片</a:t>
            </a:r>
          </a:p>
        </p:txBody>
      </p:sp>
      <p:pic>
        <p:nvPicPr>
          <p:cNvPr id="2050" name="Picture 2" descr="https://www.lbtek.com/uploads/images/others/20200318/a93882e0fe9cade29331606dfc3ebabd.jpg">
            <a:extLst>
              <a:ext uri="{FF2B5EF4-FFF2-40B4-BE49-F238E27FC236}">
                <a16:creationId xmlns:a16="http://schemas.microsoft.com/office/drawing/2014/main" id="{95DE4A39-B86C-4A5E-8D2A-AAE130B871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7191" y="1065898"/>
            <a:ext cx="2994991" cy="2717954"/>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a:extLst>
              <a:ext uri="{FF2B5EF4-FFF2-40B4-BE49-F238E27FC236}">
                <a16:creationId xmlns:a16="http://schemas.microsoft.com/office/drawing/2014/main" id="{97D67590-2568-413C-B118-F72C9131F7BE}"/>
              </a:ext>
            </a:extLst>
          </p:cNvPr>
          <p:cNvSpPr/>
          <p:nvPr/>
        </p:nvSpPr>
        <p:spPr>
          <a:xfrm>
            <a:off x="4935603" y="1317123"/>
            <a:ext cx="4655657" cy="646331"/>
          </a:xfrm>
          <a:prstGeom prst="rect">
            <a:avLst/>
          </a:prstGeom>
        </p:spPr>
        <p:txBody>
          <a:bodyPr wrap="square">
            <a:spAutoFit/>
          </a:bodyPr>
          <a:lstStyle/>
          <a:p>
            <a:pPr algn="ctr"/>
            <a:r>
              <a:rPr lang="zh-CN" altLang="en-US" dirty="0">
                <a:solidFill>
                  <a:srgbClr val="333333"/>
                </a:solidFill>
                <a:latin typeface="PingFang SC"/>
              </a:rPr>
              <a:t>偏振片对入射光具有遮蔽和透过的功能</a:t>
            </a:r>
            <a:endParaRPr lang="en-US" altLang="zh-CN" dirty="0">
              <a:solidFill>
                <a:srgbClr val="333333"/>
              </a:solidFill>
              <a:latin typeface="PingFang SC"/>
            </a:endParaRPr>
          </a:p>
          <a:p>
            <a:pPr algn="ctr"/>
            <a:r>
              <a:rPr lang="zh-CN" altLang="en-US" dirty="0">
                <a:solidFill>
                  <a:srgbClr val="333333"/>
                </a:solidFill>
                <a:latin typeface="PingFang SC"/>
              </a:rPr>
              <a:t>可使纵向光或横向光一种透过，一种遮蔽</a:t>
            </a:r>
            <a:endParaRPr lang="zh-CN" altLang="en-US" dirty="0"/>
          </a:p>
        </p:txBody>
      </p:sp>
      <p:pic>
        <p:nvPicPr>
          <p:cNvPr id="4" name="图片 3">
            <a:extLst>
              <a:ext uri="{FF2B5EF4-FFF2-40B4-BE49-F238E27FC236}">
                <a16:creationId xmlns:a16="http://schemas.microsoft.com/office/drawing/2014/main" id="{617420E4-5642-49DD-A180-7A6238E0CDBB}"/>
              </a:ext>
            </a:extLst>
          </p:cNvPr>
          <p:cNvPicPr>
            <a:picLocks noChangeAspect="1"/>
          </p:cNvPicPr>
          <p:nvPr/>
        </p:nvPicPr>
        <p:blipFill>
          <a:blip r:embed="rId3"/>
          <a:stretch>
            <a:fillRect/>
          </a:stretch>
        </p:blipFill>
        <p:spPr>
          <a:xfrm>
            <a:off x="1234107" y="4264109"/>
            <a:ext cx="3621157" cy="1942517"/>
          </a:xfrm>
          <a:prstGeom prst="rect">
            <a:avLst/>
          </a:prstGeom>
        </p:spPr>
      </p:pic>
      <p:pic>
        <p:nvPicPr>
          <p:cNvPr id="12" name="图片 11">
            <a:extLst>
              <a:ext uri="{FF2B5EF4-FFF2-40B4-BE49-F238E27FC236}">
                <a16:creationId xmlns:a16="http://schemas.microsoft.com/office/drawing/2014/main" id="{D0A4522E-A8B2-4312-9C28-B4A472B3733A}"/>
              </a:ext>
            </a:extLst>
          </p:cNvPr>
          <p:cNvPicPr>
            <a:picLocks noChangeAspect="1"/>
          </p:cNvPicPr>
          <p:nvPr/>
        </p:nvPicPr>
        <p:blipFill>
          <a:blip r:embed="rId4"/>
          <a:stretch>
            <a:fillRect/>
          </a:stretch>
        </p:blipFill>
        <p:spPr>
          <a:xfrm>
            <a:off x="7063015" y="4264109"/>
            <a:ext cx="4024086" cy="1945559"/>
          </a:xfrm>
          <a:prstGeom prst="rect">
            <a:avLst/>
          </a:prstGeom>
        </p:spPr>
      </p:pic>
      <p:cxnSp>
        <p:nvCxnSpPr>
          <p:cNvPr id="15" name="直接箭头连接符 14">
            <a:extLst>
              <a:ext uri="{FF2B5EF4-FFF2-40B4-BE49-F238E27FC236}">
                <a16:creationId xmlns:a16="http://schemas.microsoft.com/office/drawing/2014/main" id="{1E9AC101-49EB-4815-B0D8-652BA174599C}"/>
              </a:ext>
            </a:extLst>
          </p:cNvPr>
          <p:cNvCxnSpPr>
            <a:stCxn id="4" idx="3"/>
            <a:endCxn id="12" idx="1"/>
          </p:cNvCxnSpPr>
          <p:nvPr/>
        </p:nvCxnSpPr>
        <p:spPr>
          <a:xfrm>
            <a:off x="4855264" y="5235368"/>
            <a:ext cx="2207751" cy="152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9" name="矩形 28">
            <a:extLst>
              <a:ext uri="{FF2B5EF4-FFF2-40B4-BE49-F238E27FC236}">
                <a16:creationId xmlns:a16="http://schemas.microsoft.com/office/drawing/2014/main" id="{ADD041B0-9C16-4474-851F-E6F050B03D6C}"/>
              </a:ext>
            </a:extLst>
          </p:cNvPr>
          <p:cNvSpPr/>
          <p:nvPr/>
        </p:nvSpPr>
        <p:spPr>
          <a:xfrm>
            <a:off x="4935603" y="3228945"/>
            <a:ext cx="4655657" cy="400110"/>
          </a:xfrm>
          <a:prstGeom prst="rect">
            <a:avLst/>
          </a:prstGeom>
        </p:spPr>
        <p:txBody>
          <a:bodyPr wrap="square">
            <a:spAutoFit/>
          </a:bodyPr>
          <a:lstStyle/>
          <a:p>
            <a:pPr algn="ctr"/>
            <a:r>
              <a:rPr lang="zh-CN" altLang="en-US" sz="2000" dirty="0">
                <a:solidFill>
                  <a:srgbClr val="333333"/>
                </a:solidFill>
                <a:latin typeface="华光行楷_CNKI" panose="02000500000000000000" pitchFamily="2" charset="-122"/>
                <a:ea typeface="华光行楷_CNKI" panose="02000500000000000000" pitchFamily="2" charset="-122"/>
              </a:rPr>
              <a:t>注意：使用时记得旋转偏振片！</a:t>
            </a:r>
            <a:endParaRPr lang="zh-CN" altLang="en-US" sz="2000" dirty="0">
              <a:latin typeface="华光行楷_CNKI" panose="02000500000000000000" pitchFamily="2" charset="-122"/>
              <a:ea typeface="华光行楷_CNKI" panose="02000500000000000000" pitchFamily="2" charset="-122"/>
            </a:endParaRPr>
          </a:p>
        </p:txBody>
      </p:sp>
    </p:spTree>
    <p:extLst>
      <p:ext uri="{BB962C8B-B14F-4D97-AF65-F5344CB8AC3E}">
        <p14:creationId xmlns:p14="http://schemas.microsoft.com/office/powerpoint/2010/main" val="219350471"/>
      </p:ext>
    </p:extLst>
  </p:cSld>
  <p:clrMapOvr>
    <a:masterClrMapping/>
  </p:clrMapOvr>
</p:sld>
</file>

<file path=ppt/theme/theme1.xml><?xml version="1.0" encoding="utf-8"?>
<a:theme xmlns:a="http://schemas.openxmlformats.org/drawingml/2006/main" name="Office 主题">
  <a:themeElements>
    <a:clrScheme name="深红">
      <a:dk1>
        <a:sysClr val="windowText" lastClr="000000"/>
      </a:dk1>
      <a:lt1>
        <a:sysClr val="window" lastClr="FFFFFF"/>
      </a:lt1>
      <a:dk2>
        <a:srgbClr val="44546A"/>
      </a:dk2>
      <a:lt2>
        <a:srgbClr val="E7E6E6"/>
      </a:lt2>
      <a:accent1>
        <a:srgbClr val="C00000"/>
      </a:accent1>
      <a:accent2>
        <a:srgbClr val="FF0000"/>
      </a:accent2>
      <a:accent3>
        <a:srgbClr val="F94E41"/>
      </a:accent3>
      <a:accent4>
        <a:srgbClr val="FF6565"/>
      </a:accent4>
      <a:accent5>
        <a:srgbClr val="4472C4"/>
      </a:accent5>
      <a:accent6>
        <a:srgbClr val="70AD47"/>
      </a:accent6>
      <a:hlink>
        <a:srgbClr val="0563C1"/>
      </a:hlink>
      <a:folHlink>
        <a:srgbClr val="954F72"/>
      </a:folHlink>
    </a:clrScheme>
    <a:fontScheme name="自定义 1">
      <a:majorFont>
        <a:latin typeface="Calibri Light"/>
        <a:ea typeface="微软雅黑"/>
        <a:cs typeface=""/>
      </a:majorFont>
      <a:minorFont>
        <a:latin typeface="Calibri"/>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solidFill>
          <a:schemeClr val="accent1"/>
        </a:solidFill>
      </a:spPr>
      <a:bodyPr wrap="square" rtlCol="0">
        <a:spAutoFit/>
      </a:bodyPr>
      <a:lstStyle>
        <a:defPPr algn="ctr" defTabSz="608965">
          <a:defRPr b="1" dirty="0">
            <a:solidFill>
              <a:prstClr val="white"/>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329</TotalTime>
  <Words>786</Words>
  <Application>Microsoft Office PowerPoint</Application>
  <PresentationFormat>宽屏</PresentationFormat>
  <Paragraphs>104</Paragraphs>
  <Slides>14</Slides>
  <Notes>2</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14</vt:i4>
      </vt:variant>
    </vt:vector>
  </HeadingPairs>
  <TitlesOfParts>
    <vt:vector size="25" baseType="lpstr">
      <vt:lpstr>-apple-system</vt:lpstr>
      <vt:lpstr>PingFang SC</vt:lpstr>
      <vt:lpstr>华光行楷_CNKI</vt:lpstr>
      <vt:lpstr>华文楷体</vt:lpstr>
      <vt:lpstr>楷体</vt:lpstr>
      <vt:lpstr>宋体</vt:lpstr>
      <vt:lpstr>微软雅黑</vt:lpstr>
      <vt:lpstr>Arial</vt:lpstr>
      <vt:lpstr>Calibri</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微软中国</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yajun chen</dc:creator>
  <cp:lastModifiedBy>王佳伟</cp:lastModifiedBy>
  <cp:revision>528</cp:revision>
  <dcterms:created xsi:type="dcterms:W3CDTF">2015-12-01T16:58:00Z</dcterms:created>
  <dcterms:modified xsi:type="dcterms:W3CDTF">2021-06-19T01:24:46Z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2052-10.1.0.7697</vt:lpwstr>
  </property>
</Properties>
</file>

<file path=docProps/thumbnail.jpeg>
</file>